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614" r:id="rId5"/>
    <p:sldId id="353" r:id="rId6"/>
    <p:sldId id="361" r:id="rId7"/>
    <p:sldId id="360" r:id="rId8"/>
    <p:sldId id="359" r:id="rId9"/>
    <p:sldId id="621" r:id="rId10"/>
    <p:sldId id="634" r:id="rId11"/>
    <p:sldId id="626" r:id="rId12"/>
    <p:sldId id="636" r:id="rId13"/>
    <p:sldId id="638" r:id="rId14"/>
    <p:sldId id="640" r:id="rId15"/>
    <p:sldId id="637" r:id="rId16"/>
    <p:sldId id="641" r:id="rId17"/>
    <p:sldId id="642" r:id="rId18"/>
    <p:sldId id="622" r:id="rId19"/>
    <p:sldId id="631" r:id="rId20"/>
    <p:sldId id="629" r:id="rId21"/>
    <p:sldId id="639" r:id="rId22"/>
    <p:sldId id="282" r:id="rId23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8F3D65-7F30-219D-C918-5F7FC112E281}" name="Luana Passos de Souza" initials="LPdS" userId="S::luana.passos@economia.gov.br::5062eeeb-1036-4d1c-8488-07828bf8a8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F00"/>
    <a:srgbClr val="FFCF00"/>
    <a:srgbClr val="3C3C3C"/>
    <a:srgbClr val="183EFF"/>
    <a:srgbClr val="042940"/>
    <a:srgbClr val="DBF2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60A48-154A-4180-99C9-709266C20F6A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45756-82DA-438D-AAE7-D84418D93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10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F5D03-7FED-43A5-8DB9-8C515BAA157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93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9bca12a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c9bca12a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FDB8BE-4DAA-9AA3-D78C-B99707EAE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65CF91F-1C04-7464-9104-41E0D1F27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A147A2C-9D75-F2FF-151E-4DE20BB9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D2A7102-7358-E649-6D9F-94761BD9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DE03F25-0ED4-A243-6552-C92B879D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8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1075E6-A8C8-AD1F-46D1-A827173C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9E06B65-A903-9EA6-2CE0-60910F33A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1DE873-9058-19F5-9A28-C8DC155D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547C682-D61C-9DB7-3EFA-045EAF7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C851660-4437-5129-CCD1-FBB8D0FD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35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66D5666-B506-5C0C-6954-B45399AC6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C78465F-9FE0-4B22-8A54-E27C84F9B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7625A61-85A7-BE2E-E254-BD3AFA1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AE46B25-762F-C253-CF03-CEC5BCC3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EEA3F2D-70D2-8E4B-C2D1-673D511A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197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escrição">
            <a:extLst>
              <a:ext uri="{FF2B5EF4-FFF2-40B4-BE49-F238E27FC236}">
                <a16:creationId xmlns:a16="http://schemas.microsoft.com/office/drawing/2014/main" xmlns="" id="{0F2C6B9F-DE08-B5B2-D5A9-B8C1E98BCD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05268" y="1251666"/>
            <a:ext cx="223793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r>
              <a:rPr lang="pt-BR" sz="2000" spc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 Black"/>
              </a:rPr>
              <a:t>Descrição</a:t>
            </a:r>
          </a:p>
        </p:txBody>
      </p:sp>
      <p:sp>
        <p:nvSpPr>
          <p:cNvPr id="9" name="Entregas Realizadas">
            <a:extLst>
              <a:ext uri="{FF2B5EF4-FFF2-40B4-BE49-F238E27FC236}">
                <a16:creationId xmlns:a16="http://schemas.microsoft.com/office/drawing/2014/main" xmlns="" id="{4D4DA348-FE48-05FA-CE5D-1791DB8161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05268" y="2390455"/>
            <a:ext cx="36571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r>
              <a:rPr lang="pt-BR" sz="2000" spc="0">
                <a:solidFill>
                  <a:schemeClr val="accent6">
                    <a:lumMod val="50000"/>
                  </a:schemeClr>
                </a:solidFill>
                <a:latin typeface="Verdana Pro Cond Black"/>
              </a:rPr>
              <a:t>Entregas Realizadas</a:t>
            </a:r>
          </a:p>
        </p:txBody>
      </p:sp>
      <p:sp>
        <p:nvSpPr>
          <p:cNvPr id="10" name="Próximas Entregas">
            <a:extLst>
              <a:ext uri="{FF2B5EF4-FFF2-40B4-BE49-F238E27FC236}">
                <a16:creationId xmlns:a16="http://schemas.microsoft.com/office/drawing/2014/main" xmlns="" id="{4DCDEADA-55F2-EF84-55BD-A5DB3C4998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2390455"/>
            <a:ext cx="36571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r>
              <a:rPr lang="pt-BR" sz="2000" spc="0">
                <a:solidFill>
                  <a:schemeClr val="accent5">
                    <a:lumMod val="50000"/>
                  </a:schemeClr>
                </a:solidFill>
                <a:latin typeface="Verdana Pro Cond Black"/>
              </a:rPr>
              <a:t>Próximas Entregas</a:t>
            </a:r>
          </a:p>
        </p:txBody>
      </p:sp>
      <p:sp>
        <p:nvSpPr>
          <p:cNvPr id="11" name="Desafios">
            <a:extLst>
              <a:ext uri="{FF2B5EF4-FFF2-40B4-BE49-F238E27FC236}">
                <a16:creationId xmlns:a16="http://schemas.microsoft.com/office/drawing/2014/main" xmlns="" id="{1C707195-118F-F03C-600D-B178A219E6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05268" y="4774515"/>
            <a:ext cx="150948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r>
              <a:rPr lang="pt-BR" sz="2000" spc="0">
                <a:solidFill>
                  <a:srgbClr val="920000"/>
                </a:solidFill>
                <a:latin typeface="Verdana Pro Cond Black"/>
              </a:rPr>
              <a:t>Desafios</a:t>
            </a:r>
          </a:p>
        </p:txBody>
      </p:sp>
      <p:sp>
        <p:nvSpPr>
          <p:cNvPr id="35" name="Espaço Reservado para Conteúdo 34">
            <a:extLst>
              <a:ext uri="{FF2B5EF4-FFF2-40B4-BE49-F238E27FC236}">
                <a16:creationId xmlns:a16="http://schemas.microsoft.com/office/drawing/2014/main" xmlns="" id="{70D17D13-4D3F-AE2A-4C9E-48D47DD60E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/>
          </p:nvPr>
        </p:nvSpPr>
        <p:spPr>
          <a:xfrm>
            <a:off x="643813" y="2790565"/>
            <a:ext cx="5299787" cy="180914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pt-BR" sz="1600" b="0" kern="1200" spc="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5pPr marL="1828800" indent="0" algn="just"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pt-BR"/>
          </a:p>
        </p:txBody>
      </p:sp>
      <p:sp>
        <p:nvSpPr>
          <p:cNvPr id="36" name="Espaço Reservado para Conteúdo 34">
            <a:extLst>
              <a:ext uri="{FF2B5EF4-FFF2-40B4-BE49-F238E27FC236}">
                <a16:creationId xmlns:a16="http://schemas.microsoft.com/office/drawing/2014/main" xmlns="" id="{AE4C80C0-B67B-DB5E-58A3-73542B4EBC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40627" y="1326304"/>
            <a:ext cx="9707562" cy="1068877"/>
          </a:xfrm>
        </p:spPr>
        <p:txBody>
          <a:bodyPr/>
          <a:lstStyle>
            <a:lvl1pPr marL="0" indent="0">
              <a:buNone/>
              <a:defRPr lang="pt-BR" sz="1600" b="0" kern="1200" spc="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5pPr marL="1828800" indent="0" algn="just"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pt-BR"/>
          </a:p>
        </p:txBody>
      </p:sp>
      <p:sp>
        <p:nvSpPr>
          <p:cNvPr id="37" name="Espaço Reservado para Conteúdo 34">
            <a:extLst>
              <a:ext uri="{FF2B5EF4-FFF2-40B4-BE49-F238E27FC236}">
                <a16:creationId xmlns:a16="http://schemas.microsoft.com/office/drawing/2014/main" xmlns="" id="{79C8095F-C94E-E77F-81D3-4978B8EE35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8402" y="2790565"/>
            <a:ext cx="5299787" cy="180914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pt-BR" sz="1600" b="0" kern="1200" spc="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5pPr marL="1828800" indent="0" algn="just"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pt-BR"/>
          </a:p>
        </p:txBody>
      </p:sp>
      <p:sp>
        <p:nvSpPr>
          <p:cNvPr id="38" name="Espaço Reservado para Conteúdo 34">
            <a:extLst>
              <a:ext uri="{FF2B5EF4-FFF2-40B4-BE49-F238E27FC236}">
                <a16:creationId xmlns:a16="http://schemas.microsoft.com/office/drawing/2014/main" xmlns="" id="{D190F8D8-4C55-E892-028E-039C412280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813" y="5174625"/>
            <a:ext cx="10904376" cy="106887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pt-BR" sz="1600" b="0" kern="1200" spc="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5pPr marL="1828800" indent="0" algn="just"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pt-BR"/>
          </a:p>
        </p:txBody>
      </p:sp>
      <p:sp>
        <p:nvSpPr>
          <p:cNvPr id="40" name="Espaço Reservado para Conteúdo 34">
            <a:extLst>
              <a:ext uri="{FF2B5EF4-FFF2-40B4-BE49-F238E27FC236}">
                <a16:creationId xmlns:a16="http://schemas.microsoft.com/office/drawing/2014/main" xmlns="" id="{763A52AC-4D0A-9529-EA64-A86CA0810D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2836" y="302460"/>
            <a:ext cx="11009782" cy="849038"/>
          </a:xfrm>
        </p:spPr>
        <p:txBody>
          <a:bodyPr>
            <a:normAutofit/>
          </a:bodyPr>
          <a:lstStyle>
            <a:lvl1pPr marL="0" indent="0">
              <a:buNone/>
              <a:defRPr lang="pt-BR" sz="1800" b="0" kern="1200" spc="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5pPr marL="1828800" indent="0" algn="just"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algn="r"/>
            <a:r>
              <a:rPr lang="pt-BR" sz="1600" spc="0">
                <a:solidFill>
                  <a:srgbClr val="002060"/>
                </a:solidFill>
                <a:latin typeface="Verdana Pro Cond Black"/>
              </a:rPr>
              <a:t>Nome da Iniciativa Estratégica Prioritária</a:t>
            </a:r>
          </a:p>
          <a:p>
            <a:pPr algn="r"/>
            <a:r>
              <a:rPr lang="pt-BR" sz="1600" spc="0">
                <a:solidFill>
                  <a:srgbClr val="183EFF"/>
                </a:solidFill>
                <a:latin typeface="Verdana Pro Cond Black"/>
              </a:rPr>
              <a:t>Sigla da Secretaria Responsável</a:t>
            </a:r>
          </a:p>
        </p:txBody>
      </p:sp>
    </p:spTree>
    <p:extLst>
      <p:ext uri="{BB962C8B-B14F-4D97-AF65-F5344CB8AC3E}">
        <p14:creationId xmlns:p14="http://schemas.microsoft.com/office/powerpoint/2010/main" xmlns="" val="85129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80E2FE-2649-F453-2331-117A4773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3AB0C4-B70C-E46E-373B-F488D014C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FA84058-2EAF-0AD4-9DF4-4C386FF7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9CC7703-00EB-C7BE-1202-9B2B9E4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02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4F4C1B-6D5F-1815-20C2-C0033803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31FFF6E-FA56-19CA-71AA-A6DDA05C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7052EDE-22D1-2D4D-0FE5-BAC23E88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CA4DDD-91B1-4C99-676B-58A5FB65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8ED1FE7-562A-BF48-2EB4-6D7F22EB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138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FA984B-2498-19E0-C7EF-696E47A6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F7C470E-8A7C-15D0-C1C8-4528CC553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ED2A26E-B1BF-515D-9DD8-F0B3DB872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DC67DF2-A58A-6667-5F7C-E3AF8C17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BAA57F6-65C0-E4BE-3440-94307D54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B306904-AC9F-B1C5-B69A-D3C0891A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617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8B8876-332A-BDDC-D1ED-DD7C445D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7127839-0198-B41E-5BB8-9955ECBF1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946F3DF-3BE5-8FB8-DFAF-41310AF0E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D0EEE46-7A8B-E956-0239-8B64CB4F6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ADB5C2E-5A9C-296A-D172-A24991A56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2B36D59-A82A-0349-29D2-2173467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B475CDFD-8B64-289F-578A-997AD7B2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3D27237-A8D6-82B9-E641-896B036C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277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2C8702-7BD9-CC83-5C08-7BA9D3E6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50C65B9-1EBC-26C9-C5A8-B611F9EB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7C03CB9-EE5E-9DC1-5FB8-7B4DDFBC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A3247D2-E433-F390-0623-DF48C4D6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97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F890AB3-EB8A-7617-5C4A-11ABB59A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D823C95-6B3F-C6C5-9743-3EACD281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24B9035-5595-593F-8352-2DBD9310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49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9B148B-42C1-521D-6050-10EB60B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F6A296-3751-51E9-AD9C-677BF410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F503563-933C-A834-7661-28AB58D3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2ABC080-00AE-D8C8-08CC-B31D707B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8CF64B8-763F-2892-C069-D3CEA526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11F374E-3894-D365-E7DD-E9CF8383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725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A1941A-3555-CBF8-7109-E67CEDF9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56FDCE0-1260-8484-4216-6F4750662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9E64FA4-4F01-C13D-5C87-0F40AF030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B3A63D9-EDED-D2D4-464B-E21ABBF2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44E9E52-E149-88FC-DD3B-EFABED2D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6B5D107-80AE-BF9A-FCE5-7C1D9138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2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ápis&#10;&#10;Descrição gerada automaticamente">
            <a:extLst>
              <a:ext uri="{FF2B5EF4-FFF2-40B4-BE49-F238E27FC236}">
                <a16:creationId xmlns:a16="http://schemas.microsoft.com/office/drawing/2014/main" xmlns="" id="{302C64FA-B37D-E41F-9E4F-18E9FD42E0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5989BEB-AAEB-42E9-1F09-8B0F3FD0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725F6FE-81B0-DA70-AA9C-B0968472F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6DC6C1D-F1CC-485D-C0A6-DCA03E500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4CA1-48E2-4A13-A1F1-386A2521F708}" type="datetimeFigureOut">
              <a:rPr lang="pt-BR" smtClean="0"/>
              <a:pPr/>
              <a:t>03/05/2024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C1CBAB8-0576-8CC1-1F6C-DF80642F2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CE6AF04-AFE1-0FF0-7B10-5CD245845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CACB-41C0-4BCA-87FE-4429E00A5D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30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B0D7323D-6D77-ECBC-4943-784C84BC7FAD}"/>
              </a:ext>
            </a:extLst>
          </p:cNvPr>
          <p:cNvGrpSpPr/>
          <p:nvPr/>
        </p:nvGrpSpPr>
        <p:grpSpPr>
          <a:xfrm>
            <a:off x="619951" y="1407363"/>
            <a:ext cx="11041618" cy="1754286"/>
            <a:chOff x="819196" y="1904200"/>
            <a:chExt cx="8892437" cy="1316707"/>
          </a:xfrm>
        </p:grpSpPr>
        <p:sp>
          <p:nvSpPr>
            <p:cNvPr id="6" name="Google Shape;97;p1">
              <a:extLst>
                <a:ext uri="{FF2B5EF4-FFF2-40B4-BE49-F238E27FC236}">
                  <a16:creationId xmlns:a16="http://schemas.microsoft.com/office/drawing/2014/main" xmlns="" id="{DB01C02C-2A03-AB02-66EE-362129F2E410}"/>
                </a:ext>
              </a:extLst>
            </p:cNvPr>
            <p:cNvSpPr txBox="1"/>
            <p:nvPr/>
          </p:nvSpPr>
          <p:spPr>
            <a:xfrm>
              <a:off x="877955" y="2503937"/>
              <a:ext cx="8648152" cy="516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4000" b="1" i="0" u="none" strike="noStrike" kern="1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oppins ExtraBold" panose="00000900000000000000" pitchFamily="2" charset="0"/>
                <a:ea typeface="DengXian" panose="02010600030101010101" pitchFamily="2" charset="-122"/>
                <a:cs typeface="Poppins ExtraBold" panose="00000900000000000000" pitchFamily="2" charset="0"/>
              </a:endParaRPr>
            </a:p>
          </p:txBody>
        </p:sp>
        <p:sp>
          <p:nvSpPr>
            <p:cNvPr id="7" name="Google Shape;100;p1">
              <a:extLst>
                <a:ext uri="{FF2B5EF4-FFF2-40B4-BE49-F238E27FC236}">
                  <a16:creationId xmlns:a16="http://schemas.microsoft.com/office/drawing/2014/main" xmlns="" id="{3014EE64-9521-413B-43FB-CD764019C5B1}"/>
                </a:ext>
              </a:extLst>
            </p:cNvPr>
            <p:cNvSpPr txBox="1"/>
            <p:nvPr/>
          </p:nvSpPr>
          <p:spPr>
            <a:xfrm>
              <a:off x="819196" y="1904200"/>
              <a:ext cx="8892437" cy="1316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defRPr/>
              </a:pPr>
              <a:r>
                <a:rPr lang="pt-BR" sz="5400" kern="100">
                  <a:latin typeface="Poppins Black"/>
                  <a:ea typeface="DengXian"/>
                  <a:cs typeface="Poppins Black"/>
                </a:rPr>
                <a:t>Instituto Nacional de Reforma Agrária - Incra</a:t>
              </a:r>
            </a:p>
          </p:txBody>
        </p:sp>
      </p:grpSp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xmlns="" id="{2DBBD164-CF6B-746F-8806-62A39BF85066}"/>
              </a:ext>
            </a:extLst>
          </p:cNvPr>
          <p:cNvCxnSpPr/>
          <p:nvPr/>
        </p:nvCxnSpPr>
        <p:spPr>
          <a:xfrm>
            <a:off x="692990" y="3359988"/>
            <a:ext cx="9200357" cy="8626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DCE501D7-6B90-5648-A716-D672D5C42F04}"/>
              </a:ext>
            </a:extLst>
          </p:cNvPr>
          <p:cNvGrpSpPr/>
          <p:nvPr/>
        </p:nvGrpSpPr>
        <p:grpSpPr>
          <a:xfrm>
            <a:off x="619951" y="3434568"/>
            <a:ext cx="10148479" cy="1487301"/>
            <a:chOff x="819197" y="1904200"/>
            <a:chExt cx="8706910" cy="1116318"/>
          </a:xfrm>
        </p:grpSpPr>
        <p:sp>
          <p:nvSpPr>
            <p:cNvPr id="4" name="Google Shape;97;p1">
              <a:extLst>
                <a:ext uri="{FF2B5EF4-FFF2-40B4-BE49-F238E27FC236}">
                  <a16:creationId xmlns:a16="http://schemas.microsoft.com/office/drawing/2014/main" xmlns="" id="{9DAF504C-FCE8-41D0-242A-ED10000BD3D9}"/>
                </a:ext>
              </a:extLst>
            </p:cNvPr>
            <p:cNvSpPr txBox="1"/>
            <p:nvPr/>
          </p:nvSpPr>
          <p:spPr>
            <a:xfrm>
              <a:off x="877955" y="2503937"/>
              <a:ext cx="8648152" cy="516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4000" b="1" i="0" u="none" strike="noStrike" kern="1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100;p1">
              <a:extLst>
                <a:ext uri="{FF2B5EF4-FFF2-40B4-BE49-F238E27FC236}">
                  <a16:creationId xmlns:a16="http://schemas.microsoft.com/office/drawing/2014/main" xmlns="" id="{7865D7BC-F024-6CFB-A49E-676B063E61DD}"/>
                </a:ext>
              </a:extLst>
            </p:cNvPr>
            <p:cNvSpPr txBox="1"/>
            <p:nvPr/>
          </p:nvSpPr>
          <p:spPr>
            <a:xfrm>
              <a:off x="819197" y="1904200"/>
              <a:ext cx="8261548" cy="1085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defRPr/>
              </a:pPr>
              <a:r>
                <a:rPr lang="pt-BR" sz="4400" b="1" kern="100">
                  <a:latin typeface="Calibri"/>
                  <a:cs typeface="Calibri"/>
                </a:rPr>
                <a:t>Mesa Específica - </a:t>
              </a:r>
              <a:r>
                <a:rPr lang="pt-BR" sz="4000" b="1" kern="100">
                  <a:latin typeface="Calibri"/>
                  <a:cs typeface="Calibri"/>
                </a:rPr>
                <a:t>propostas</a:t>
              </a:r>
              <a:endParaRPr lang="pt-BR" sz="4000" kern="100">
                <a:latin typeface="Calibri"/>
                <a:cs typeface="Calibri"/>
              </a:endParaRPr>
            </a:p>
            <a:p>
              <a:pPr>
                <a:defRPr/>
              </a:pPr>
              <a:endParaRPr lang="pt-BR" sz="4400" b="1" kern="100">
                <a:ea typeface="Calibri"/>
                <a:cs typeface="Calibri"/>
              </a:endParaRPr>
            </a:p>
          </p:txBody>
        </p:sp>
      </p:grpSp>
      <p:sp>
        <p:nvSpPr>
          <p:cNvPr id="10" name="Google Shape;100;p1">
            <a:extLst>
              <a:ext uri="{FF2B5EF4-FFF2-40B4-BE49-F238E27FC236}">
                <a16:creationId xmlns:a16="http://schemas.microsoft.com/office/drawing/2014/main" xmlns="" id="{8EFBBE26-93FF-47FE-BB4B-60F51FEAD2E1}"/>
              </a:ext>
            </a:extLst>
          </p:cNvPr>
          <p:cNvSpPr txBox="1"/>
          <p:nvPr/>
        </p:nvSpPr>
        <p:spPr>
          <a:xfrm>
            <a:off x="412917" y="6218024"/>
            <a:ext cx="20668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pt-BR" sz="2000" b="1" kern="100">
                <a:latin typeface="Calibri"/>
                <a:ea typeface="Calibri"/>
                <a:cs typeface="Calibri"/>
              </a:rPr>
              <a:t>Abril/2024</a:t>
            </a:r>
          </a:p>
        </p:txBody>
      </p:sp>
    </p:spTree>
    <p:extLst>
      <p:ext uri="{BB962C8B-B14F-4D97-AF65-F5344CB8AC3E}">
        <p14:creationId xmlns:p14="http://schemas.microsoft.com/office/powerpoint/2010/main" xmlns="" val="1727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C6E331D-5584-64A2-42B1-7441D7962C79}"/>
              </a:ext>
            </a:extLst>
          </p:cNvPr>
          <p:cNvSpPr txBox="1"/>
          <p:nvPr/>
        </p:nvSpPr>
        <p:spPr>
          <a:xfrm>
            <a:off x="360039" y="463342"/>
            <a:ext cx="1170942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cs typeface="Calibri"/>
              </a:rPr>
              <a:t>Proposta de Tabelas </a:t>
            </a:r>
            <a:endParaRPr lang="pt-BR" sz="1200">
              <a:solidFill>
                <a:srgbClr val="FF0000"/>
              </a:solidFill>
              <a:cs typeface="Calibri"/>
            </a:endParaRPr>
          </a:p>
          <a:p>
            <a:r>
              <a:rPr lang="pt-BR" sz="2800" b="1">
                <a:cs typeface="Calibri"/>
              </a:rPr>
              <a:t>Plano de Carreira dos Cargos de Reforma e Desenvolvimento Agrário</a:t>
            </a:r>
            <a:r>
              <a:rPr lang="pt-BR" sz="2800" b="1">
                <a:solidFill>
                  <a:srgbClr val="000000"/>
                </a:solidFill>
                <a:cs typeface="Calibri"/>
              </a:rPr>
              <a:t> </a:t>
            </a:r>
            <a:endParaRPr lang="pt-BR" sz="1200">
              <a:solidFill>
                <a:srgbClr val="FF0000"/>
              </a:solidFill>
              <a:cs typeface="Calibri"/>
            </a:endParaRPr>
          </a:p>
          <a:p>
            <a:r>
              <a:rPr lang="pt-BR" sz="2800" b="1">
                <a:solidFill>
                  <a:srgbClr val="000000"/>
                </a:solidFill>
                <a:cs typeface="Calibri"/>
              </a:rPr>
              <a:t>Nível Intermediário </a:t>
            </a:r>
            <a:r>
              <a:rPr lang="pt-BR" sz="2800" b="1">
                <a:solidFill>
                  <a:srgbClr val="FF0000"/>
                </a:solidFill>
                <a:cs typeface="Calibri"/>
              </a:rPr>
              <a:t>(ATUAL)</a:t>
            </a:r>
            <a:endParaRPr lang="pt-BR" sz="120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F7DC2520-FF6B-55C2-2AB1-DE3032D59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611471"/>
              </p:ext>
            </p:extLst>
          </p:nvPr>
        </p:nvGraphicFramePr>
        <p:xfrm>
          <a:off x="493143" y="2170682"/>
          <a:ext cx="10515590" cy="40976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4467">
                  <a:extLst>
                    <a:ext uri="{9D8B030D-6E8A-4147-A177-3AD203B41FA5}">
                      <a16:colId xmlns:a16="http://schemas.microsoft.com/office/drawing/2014/main" xmlns="" val="1107007479"/>
                    </a:ext>
                  </a:extLst>
                </a:gridCol>
                <a:gridCol w="651408">
                  <a:extLst>
                    <a:ext uri="{9D8B030D-6E8A-4147-A177-3AD203B41FA5}">
                      <a16:colId xmlns:a16="http://schemas.microsoft.com/office/drawing/2014/main" xmlns="" val="3414630794"/>
                    </a:ext>
                  </a:extLst>
                </a:gridCol>
                <a:gridCol w="728957">
                  <a:extLst>
                    <a:ext uri="{9D8B030D-6E8A-4147-A177-3AD203B41FA5}">
                      <a16:colId xmlns:a16="http://schemas.microsoft.com/office/drawing/2014/main" xmlns="" val="3364711870"/>
                    </a:ext>
                  </a:extLst>
                </a:gridCol>
                <a:gridCol w="732834">
                  <a:extLst>
                    <a:ext uri="{9D8B030D-6E8A-4147-A177-3AD203B41FA5}">
                      <a16:colId xmlns:a16="http://schemas.microsoft.com/office/drawing/2014/main" xmlns="" val="2056608865"/>
                    </a:ext>
                  </a:extLst>
                </a:gridCol>
                <a:gridCol w="732834">
                  <a:extLst>
                    <a:ext uri="{9D8B030D-6E8A-4147-A177-3AD203B41FA5}">
                      <a16:colId xmlns:a16="http://schemas.microsoft.com/office/drawing/2014/main" xmlns="" val="1550673224"/>
                    </a:ext>
                  </a:extLst>
                </a:gridCol>
                <a:gridCol w="201626">
                  <a:extLst>
                    <a:ext uri="{9D8B030D-6E8A-4147-A177-3AD203B41FA5}">
                      <a16:colId xmlns:a16="http://schemas.microsoft.com/office/drawing/2014/main" xmlns="" val="2352810701"/>
                    </a:ext>
                  </a:extLst>
                </a:gridCol>
                <a:gridCol w="732834">
                  <a:extLst>
                    <a:ext uri="{9D8B030D-6E8A-4147-A177-3AD203B41FA5}">
                      <a16:colId xmlns:a16="http://schemas.microsoft.com/office/drawing/2014/main" xmlns="" val="4290230656"/>
                    </a:ext>
                  </a:extLst>
                </a:gridCol>
                <a:gridCol w="732834">
                  <a:extLst>
                    <a:ext uri="{9D8B030D-6E8A-4147-A177-3AD203B41FA5}">
                      <a16:colId xmlns:a16="http://schemas.microsoft.com/office/drawing/2014/main" xmlns="" val="2954861362"/>
                    </a:ext>
                  </a:extLst>
                </a:gridCol>
                <a:gridCol w="775486">
                  <a:extLst>
                    <a:ext uri="{9D8B030D-6E8A-4147-A177-3AD203B41FA5}">
                      <a16:colId xmlns:a16="http://schemas.microsoft.com/office/drawing/2014/main" xmlns="" val="3154359006"/>
                    </a:ext>
                  </a:extLst>
                </a:gridCol>
                <a:gridCol w="1054661">
                  <a:extLst>
                    <a:ext uri="{9D8B030D-6E8A-4147-A177-3AD203B41FA5}">
                      <a16:colId xmlns:a16="http://schemas.microsoft.com/office/drawing/2014/main" xmlns="" val="852243452"/>
                    </a:ext>
                  </a:extLst>
                </a:gridCol>
                <a:gridCol w="790996">
                  <a:extLst>
                    <a:ext uri="{9D8B030D-6E8A-4147-A177-3AD203B41FA5}">
                      <a16:colId xmlns:a16="http://schemas.microsoft.com/office/drawing/2014/main" xmlns="" val="2702319592"/>
                    </a:ext>
                  </a:extLst>
                </a:gridCol>
                <a:gridCol w="449782">
                  <a:extLst>
                    <a:ext uri="{9D8B030D-6E8A-4147-A177-3AD203B41FA5}">
                      <a16:colId xmlns:a16="http://schemas.microsoft.com/office/drawing/2014/main" xmlns="" val="3592251387"/>
                    </a:ext>
                  </a:extLst>
                </a:gridCol>
                <a:gridCol w="1333837">
                  <a:extLst>
                    <a:ext uri="{9D8B030D-6E8A-4147-A177-3AD203B41FA5}">
                      <a16:colId xmlns:a16="http://schemas.microsoft.com/office/drawing/2014/main" xmlns="" val="2295643808"/>
                    </a:ext>
                  </a:extLst>
                </a:gridCol>
                <a:gridCol w="372233">
                  <a:extLst>
                    <a:ext uri="{9D8B030D-6E8A-4147-A177-3AD203B41FA5}">
                      <a16:colId xmlns:a16="http://schemas.microsoft.com/office/drawing/2014/main" xmlns="" val="3498830350"/>
                    </a:ext>
                  </a:extLst>
                </a:gridCol>
                <a:gridCol w="480801">
                  <a:extLst>
                    <a:ext uri="{9D8B030D-6E8A-4147-A177-3AD203B41FA5}">
                      <a16:colId xmlns:a16="http://schemas.microsoft.com/office/drawing/2014/main" xmlns="" val="3785246554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CLASSE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PADRÃO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VB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GDARA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ATIVO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GDARA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APOSENTADO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latin typeface="Calibri"/>
                        </a:rPr>
                        <a:t>DW - janeiro/2024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08966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80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100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TOTAL (em R$)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50 </a:t>
                      </a:r>
                      <a:r>
                        <a:rPr lang="pt-BR" sz="800" err="1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pts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TOTAL (em R$)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Quantitativo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23114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( * 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80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100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( ** 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50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635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C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D=(A+B)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E=(A+B+D)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F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  G=(A+B+G)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ATIVO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APOS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INST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TOTAL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401340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ESPECIAL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1.974,15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2.660,80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3.326,00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4.634,95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5.300,15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1.663,00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3.637,15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900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3540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1480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5920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59323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1.935,45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2.612,80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3.266,00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4.548,25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5.201,45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1.633,00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3.568,45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15535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1.897,49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2.567,20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3.209,00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4.464,69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5.106,49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1.604,50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3.501,99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9318274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lV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1.824,51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2.492,00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3.115,00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4.316,51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4.939,51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1.557,50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3.382,01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418639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1.788,73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2.448,00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3.060,00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4.236,73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4.848,73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1.530,00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3.318,73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549572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1.753,67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2.404,80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3.006,00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4.158,47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4.759,67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1.503,00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3.256,67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129495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1.719,28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2.361,60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2.952,00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4.080,88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4.671,28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1.476,00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3.195,28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073887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lV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1.653,15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2.292,80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2.866,00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3.945,95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4.519,15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1.433,00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3.086,15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97756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1.620,74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2.251,20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2.814,00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3.871,94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4.434,74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1.407,00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3.027,74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50928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1.588,96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2.212,00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2.765,00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3.800,96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4.353,96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1.382,50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2.971,46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94846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1.557,81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2.172,80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2.716,00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3.730,61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4.273,81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1.358,00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2.915,81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1100572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1.497,89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2.130,40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2.663,00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3.628,29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4.160,89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1.331,50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2.829,39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89117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lV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1.468,51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2.092,00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2.615,00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3.560,51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4.083,51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1.307,50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2.776,01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41572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1.439,73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2.055,20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2.569,00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3.494,93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4.008,73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1.284,50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2.724,23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03463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err="1"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1.422,65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2.019,20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2.524,00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3.441,85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3.946,65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1.262,00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2.684,65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806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1.405,77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1.984,00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2.480,00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3.389,77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3.885,77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1.240,00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2.645,77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1602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969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3586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1624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latin typeface="Arial"/>
                        </a:rPr>
                        <a:t>6179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6615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626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E1E59F0-4532-CFD3-9DAF-C6F9AF847C23}"/>
              </a:ext>
            </a:extLst>
          </p:cNvPr>
          <p:cNvSpPr txBox="1"/>
          <p:nvPr/>
        </p:nvSpPr>
        <p:spPr>
          <a:xfrm>
            <a:off x="355856" y="352506"/>
            <a:ext cx="1178525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cs typeface="Calibri"/>
              </a:rPr>
              <a:t>Plano de Carreira dos Cargos de Reforma e Desenvolvimento Agrário</a:t>
            </a:r>
            <a:endParaRPr lang="pt-BR" sz="1400">
              <a:solidFill>
                <a:srgbClr val="FF0000"/>
              </a:solidFill>
              <a:cs typeface="Calibri"/>
            </a:endParaRPr>
          </a:p>
          <a:p>
            <a:r>
              <a:rPr lang="pt-BR" sz="3200" b="1">
                <a:solidFill>
                  <a:srgbClr val="000000"/>
                </a:solidFill>
                <a:cs typeface="Calibri"/>
              </a:rPr>
              <a:t>Nível Intermediário </a:t>
            </a:r>
            <a:r>
              <a:rPr lang="pt-BR" sz="3200" b="1">
                <a:solidFill>
                  <a:srgbClr val="FF0000"/>
                </a:solidFill>
                <a:cs typeface="Calibri"/>
              </a:rPr>
              <a:t>(2025/2026)</a:t>
            </a:r>
            <a:endParaRPr lang="pt-BR" sz="140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xmlns="" id="{92115626-76D3-EECD-D6A0-4723F8C4A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585742"/>
              </p:ext>
            </p:extLst>
          </p:nvPr>
        </p:nvGraphicFramePr>
        <p:xfrm>
          <a:off x="2032577" y="1434897"/>
          <a:ext cx="3111500" cy="51796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342389674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48037148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33428938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913007039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6072297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76373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GDAPA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907225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99452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2496411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2.166,44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3.610,73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5.777,16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4966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2.124,93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3.541,54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5.666,47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60228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2.084,21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3.473,69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5.557,90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114719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2.044,28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3.407,13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5.451,41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59121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2.005,11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3.341,85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5.346,96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322534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1.947,76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3.246,27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5.194,03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57084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1.910,44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3.184,07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5.094,51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44603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1.873,84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3.123,06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4.996,90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51214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1.837,94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3.063,23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14391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1.802,72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3.004,53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4.807,25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4180092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1.751,16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2.918,60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4.669,76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84957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1.717,61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2.862,68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4.580,29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447994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1.684,70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2.807,83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4.492,53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14203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1.652,42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2.754,03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4.406,45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082845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1.620,76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2.701,26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4.322,02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7598863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1.574,40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2.624,00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4.198,40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745172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1.544,24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2.573,73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4.117,96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7523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1.514,65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2.524,41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4.039,06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0449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1.485,63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2.476,04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3.961,67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762679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1.457,16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2.428,61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3.885,77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7354673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xmlns="" id="{E8FD6508-BDFA-DCBA-1518-0C7BAAB48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7268908"/>
              </p:ext>
            </p:extLst>
          </p:nvPr>
        </p:nvGraphicFramePr>
        <p:xfrm>
          <a:off x="6549159" y="1500621"/>
          <a:ext cx="3111500" cy="50482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144737407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30106194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11555338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70266958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7580925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544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GDAPA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024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1938993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2.166,44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3.812,93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5.979,36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2153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2.124,93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3.739,87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5.864,80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0544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2.084,21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3.668,22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5.752,43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11459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2.044,28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3.597,93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5.642,21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66396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2.005,11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3.529,00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5.534,11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2812715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1.947,76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3.428,07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5.375,83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8065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1.910,45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3.362,38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5.272,83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707405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1.873,84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3.297,96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5.171,80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733997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1.837,94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3.234,77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5.072,71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083062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1.802,72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3.172,80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4.975,52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4006321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1.751,16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3.082,05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4.833,21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43481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1.717,61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3.023,00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4.740,61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001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1.684,70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2.965,08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4.649,78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74888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1.652,42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2.908,27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4.560,69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04246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1.620,76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2.852,55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4.473,31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737051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1.574,41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2.770,96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4.345,37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88173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1.544,24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2.717,87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4.262,11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824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1.514,66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2.665,79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4.180,45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04975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1.485,63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2.614,72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4.100,35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255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1.457,17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2.564,62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4.021,79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947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992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E0C0FE-01B3-A632-F656-41D3E0F9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AC748D-3903-D9DD-4EFE-F6920CB26C13}"/>
              </a:ext>
            </a:extLst>
          </p:cNvPr>
          <p:cNvSpPr txBox="1"/>
          <p:nvPr/>
        </p:nvSpPr>
        <p:spPr>
          <a:xfrm>
            <a:off x="406750" y="286926"/>
            <a:ext cx="1178525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cs typeface="Calibri"/>
              </a:rPr>
              <a:t>Plano de Carreira dos Cargos de Reforma e Desenvolvimento Agrário</a:t>
            </a:r>
            <a:endParaRPr lang="pt-BR" sz="1400" dirty="0">
              <a:solidFill>
                <a:srgbClr val="FF0000"/>
              </a:solidFill>
              <a:cs typeface="Calibri"/>
            </a:endParaRPr>
          </a:p>
          <a:p>
            <a:r>
              <a:rPr lang="pt-BR" sz="3200" b="1" dirty="0">
                <a:solidFill>
                  <a:srgbClr val="000000"/>
                </a:solidFill>
                <a:cs typeface="Calibri"/>
              </a:rPr>
              <a:t>Nível Intermediário </a:t>
            </a:r>
            <a:r>
              <a:rPr lang="pt-BR" sz="3200" b="1" dirty="0">
                <a:solidFill>
                  <a:srgbClr val="FF0000"/>
                </a:solidFill>
                <a:cs typeface="Calibri"/>
              </a:rPr>
              <a:t>(2025/2026)</a:t>
            </a:r>
            <a:endParaRPr lang="pt-BR" sz="140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80683360-5459-E06E-1077-4D6F3544D480}"/>
              </a:ext>
            </a:extLst>
          </p:cNvPr>
          <p:cNvCxnSpPr>
            <a:cxnSpLocks/>
          </p:cNvCxnSpPr>
          <p:nvPr/>
        </p:nvCxnSpPr>
        <p:spPr>
          <a:xfrm>
            <a:off x="355856" y="1295034"/>
            <a:ext cx="10819604" cy="0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040ABA32-C4FA-6E03-5284-F07181549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7733161"/>
              </p:ext>
            </p:extLst>
          </p:nvPr>
        </p:nvGraphicFramePr>
        <p:xfrm>
          <a:off x="6390409" y="1433253"/>
          <a:ext cx="4953000" cy="534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423825829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28745243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96495867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4086424106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399682225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61343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61375387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31666878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128319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GDAPA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6993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6192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Dif. $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% AUM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% ACUM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8721604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Especial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2.166,44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3.812,93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5.979,36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679,21 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12,81%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46132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2.124,93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3.739,87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5.864,80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663,35 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12,75%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74026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2.084,21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3.668,22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5.752,43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645,94 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12,65%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13858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2.044,28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3.597,93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5.642,21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702,70 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14,23%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9206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2.005,11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3.529,00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5.534,11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685,38 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14,14%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888204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1.947,76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3.428,07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5.375,83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616,16 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12,95%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300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1.910,45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3.362,38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5.272,83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601,55 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12,88%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011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1.873,84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3.297,96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5.171,80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652,65 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14,44%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4062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1.837,94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3.234,77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5.072,71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637,97 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14,39%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2391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1.802,72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3.172,80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4.975,52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621,56 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14,28%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7684726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1.751,16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3.082,05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4.833,21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559,40 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13,09%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10486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1.717,61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3.023,00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4.740,61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579,72 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13,93%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966427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1.684,70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2.965,08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4.649,78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566,27 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13,87%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43147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1.652,42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2.908,27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4.560,69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551,96 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13,77%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30305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1.620,76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2.852,55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4.473,31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526,66 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13,34%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152310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1.574,41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2.770,96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Calibri" panose="020F0502020204030204" pitchFamily="34" charset="0"/>
                        </a:rPr>
                        <a:t>4.345,37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459,60 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65355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1.544,24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2.717,87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4.262,11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4.262,11 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70253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1.514,66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2.665,79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4.180,45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4.180,45 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23904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1.485,63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2.614,72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4.100,35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4.100,35 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20414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1.457,17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2.564,62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4.021,79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4.021,79 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656455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4365D664-0F71-10DF-C267-37DAAA9BC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5093534"/>
              </p:ext>
            </p:extLst>
          </p:nvPr>
        </p:nvGraphicFramePr>
        <p:xfrm>
          <a:off x="863600" y="1433253"/>
          <a:ext cx="4368800" cy="534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340901958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51405083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343824738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95555533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39222435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328059958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1096421865"/>
                    </a:ext>
                  </a:extLst>
                </a:gridCol>
              </a:tblGrid>
              <a:tr h="1882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GDAPA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3979803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9270947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2583424"/>
                  </a:ext>
                </a:extLst>
              </a:tr>
              <a:tr h="1882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Dif. $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AUM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9456387"/>
                  </a:ext>
                </a:extLst>
              </a:tr>
              <a:tr h="1882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2.166,44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3.610,73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5.777,16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477,01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9,00%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81366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2.124,93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3.541,54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5.666,47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465,02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8,94%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624804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2.084,21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3.473,69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5.557,90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451,41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8,84%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6899128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2.044,28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3.407,13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5.451,41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511,90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10,36%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9422504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2.005,11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3.341,85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5.346,96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498,23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10,28%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180913"/>
                  </a:ext>
                </a:extLst>
              </a:tr>
              <a:tr h="1882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1.947,76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3.246,27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5.194,03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434,36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9,13%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892126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1.910,44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3.184,07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5.094,51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423,23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9,06%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786855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1.873,84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3.123,06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4.996,90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477,75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10,57%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7833875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1.837,94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3.063,23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466,42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10,52%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17681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1.802,72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3.004,53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4.807,25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453,29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10,41%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489475"/>
                  </a:ext>
                </a:extLst>
              </a:tr>
              <a:tr h="1882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1.751,16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2.918,60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4.669,76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395,95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9,26%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371198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1.717,61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2.862,68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4.580,29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419,40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10,08%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9710879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1.684,70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2.807,83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4.492,53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409,02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10,02%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5111267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1.652,42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2.754,03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4.406,45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397,72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9,92%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4478520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1.620,76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2.701,26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4.322,02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375,37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9,51%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97533"/>
                  </a:ext>
                </a:extLst>
              </a:tr>
              <a:tr h="1882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1.574,40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2.624,00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4.198,40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312,63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5959688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1.544,24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2.573,73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4.117,96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4.117,96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1426683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1.514,65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2.524,41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4.039,06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4.039,06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5302530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1.485,63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2.476,04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3.961,67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3.961,67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9022987"/>
                  </a:ext>
                </a:extLst>
              </a:tr>
              <a:tr h="18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1.457,16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2.428,61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3.885,77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3.885,77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193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859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C6E331D-5584-64A2-42B1-7441D7962C79}"/>
              </a:ext>
            </a:extLst>
          </p:cNvPr>
          <p:cNvSpPr txBox="1"/>
          <p:nvPr/>
        </p:nvSpPr>
        <p:spPr>
          <a:xfrm>
            <a:off x="360039" y="463342"/>
            <a:ext cx="1170942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cs typeface="Calibri"/>
              </a:rPr>
              <a:t>Proposta de Tabelas </a:t>
            </a:r>
            <a:endParaRPr lang="pt-BR" sz="1200">
              <a:solidFill>
                <a:srgbClr val="FF0000"/>
              </a:solidFill>
              <a:cs typeface="Calibri"/>
            </a:endParaRPr>
          </a:p>
          <a:p>
            <a:r>
              <a:rPr lang="pt-BR" sz="2800" b="1">
                <a:cs typeface="Calibri"/>
              </a:rPr>
              <a:t>Plano de Carreira dos Cargos de Reforma e Desenvolvimento Agrário</a:t>
            </a:r>
            <a:r>
              <a:rPr lang="pt-BR" sz="2800" b="1">
                <a:solidFill>
                  <a:srgbClr val="000000"/>
                </a:solidFill>
                <a:cs typeface="Calibri"/>
              </a:rPr>
              <a:t> </a:t>
            </a:r>
            <a:endParaRPr lang="pt-BR" sz="1200">
              <a:solidFill>
                <a:srgbClr val="FF0000"/>
              </a:solidFill>
              <a:cs typeface="Calibri"/>
            </a:endParaRPr>
          </a:p>
          <a:p>
            <a:r>
              <a:rPr lang="pt-BR" sz="2800" b="1">
                <a:solidFill>
                  <a:srgbClr val="000000"/>
                </a:solidFill>
                <a:cs typeface="Calibri"/>
              </a:rPr>
              <a:t>Nível Auxiliar </a:t>
            </a:r>
            <a:r>
              <a:rPr lang="pt-BR" sz="2800" b="1">
                <a:solidFill>
                  <a:srgbClr val="FF0000"/>
                </a:solidFill>
                <a:cs typeface="Calibri"/>
              </a:rPr>
              <a:t>(ATUAL)</a:t>
            </a:r>
            <a:endParaRPr lang="pt-BR" sz="120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6393DF2A-5792-EBF1-AFE6-0882C0579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5274663"/>
              </p:ext>
            </p:extLst>
          </p:nvPr>
        </p:nvGraphicFramePr>
        <p:xfrm>
          <a:off x="1607127" y="2410690"/>
          <a:ext cx="8217028" cy="22770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1921">
                  <a:extLst>
                    <a:ext uri="{9D8B030D-6E8A-4147-A177-3AD203B41FA5}">
                      <a16:colId xmlns:a16="http://schemas.microsoft.com/office/drawing/2014/main" xmlns="" val="1808880457"/>
                    </a:ext>
                  </a:extLst>
                </a:gridCol>
                <a:gridCol w="587930">
                  <a:extLst>
                    <a:ext uri="{9D8B030D-6E8A-4147-A177-3AD203B41FA5}">
                      <a16:colId xmlns:a16="http://schemas.microsoft.com/office/drawing/2014/main" xmlns="" val="1518531300"/>
                    </a:ext>
                  </a:extLst>
                </a:gridCol>
                <a:gridCol w="531937">
                  <a:extLst>
                    <a:ext uri="{9D8B030D-6E8A-4147-A177-3AD203B41FA5}">
                      <a16:colId xmlns:a16="http://schemas.microsoft.com/office/drawing/2014/main" xmlns="" val="3682464462"/>
                    </a:ext>
                  </a:extLst>
                </a:gridCol>
                <a:gridCol w="643924">
                  <a:extLst>
                    <a:ext uri="{9D8B030D-6E8A-4147-A177-3AD203B41FA5}">
                      <a16:colId xmlns:a16="http://schemas.microsoft.com/office/drawing/2014/main" xmlns="" val="1966279936"/>
                    </a:ext>
                  </a:extLst>
                </a:gridCol>
                <a:gridCol w="657922">
                  <a:extLst>
                    <a:ext uri="{9D8B030D-6E8A-4147-A177-3AD203B41FA5}">
                      <a16:colId xmlns:a16="http://schemas.microsoft.com/office/drawing/2014/main" xmlns="" val="398959801"/>
                    </a:ext>
                  </a:extLst>
                </a:gridCol>
                <a:gridCol w="181978">
                  <a:extLst>
                    <a:ext uri="{9D8B030D-6E8A-4147-A177-3AD203B41FA5}">
                      <a16:colId xmlns:a16="http://schemas.microsoft.com/office/drawing/2014/main" xmlns="" val="867326378"/>
                    </a:ext>
                  </a:extLst>
                </a:gridCol>
                <a:gridCol w="671921">
                  <a:extLst>
                    <a:ext uri="{9D8B030D-6E8A-4147-A177-3AD203B41FA5}">
                      <a16:colId xmlns:a16="http://schemas.microsoft.com/office/drawing/2014/main" xmlns="" val="2237917086"/>
                    </a:ext>
                  </a:extLst>
                </a:gridCol>
                <a:gridCol w="671921">
                  <a:extLst>
                    <a:ext uri="{9D8B030D-6E8A-4147-A177-3AD203B41FA5}">
                      <a16:colId xmlns:a16="http://schemas.microsoft.com/office/drawing/2014/main" xmlns="" val="3670652966"/>
                    </a:ext>
                  </a:extLst>
                </a:gridCol>
                <a:gridCol w="699917">
                  <a:extLst>
                    <a:ext uri="{9D8B030D-6E8A-4147-A177-3AD203B41FA5}">
                      <a16:colId xmlns:a16="http://schemas.microsoft.com/office/drawing/2014/main" xmlns="" val="2616505123"/>
                    </a:ext>
                  </a:extLst>
                </a:gridCol>
                <a:gridCol w="1091871">
                  <a:extLst>
                    <a:ext uri="{9D8B030D-6E8A-4147-A177-3AD203B41FA5}">
                      <a16:colId xmlns:a16="http://schemas.microsoft.com/office/drawing/2014/main" xmlns="" val="3197869550"/>
                    </a:ext>
                  </a:extLst>
                </a:gridCol>
                <a:gridCol w="265968">
                  <a:extLst>
                    <a:ext uri="{9D8B030D-6E8A-4147-A177-3AD203B41FA5}">
                      <a16:colId xmlns:a16="http://schemas.microsoft.com/office/drawing/2014/main" xmlns="" val="1243721964"/>
                    </a:ext>
                  </a:extLst>
                </a:gridCol>
                <a:gridCol w="405952">
                  <a:extLst>
                    <a:ext uri="{9D8B030D-6E8A-4147-A177-3AD203B41FA5}">
                      <a16:colId xmlns:a16="http://schemas.microsoft.com/office/drawing/2014/main" xmlns="" val="2248348193"/>
                    </a:ext>
                  </a:extLst>
                </a:gridCol>
                <a:gridCol w="363957">
                  <a:extLst>
                    <a:ext uri="{9D8B030D-6E8A-4147-A177-3AD203B41FA5}">
                      <a16:colId xmlns:a16="http://schemas.microsoft.com/office/drawing/2014/main" xmlns="" val="1902993786"/>
                    </a:ext>
                  </a:extLst>
                </a:gridCol>
                <a:gridCol w="335960">
                  <a:extLst>
                    <a:ext uri="{9D8B030D-6E8A-4147-A177-3AD203B41FA5}">
                      <a16:colId xmlns:a16="http://schemas.microsoft.com/office/drawing/2014/main" xmlns="" val="3491672596"/>
                    </a:ext>
                  </a:extLst>
                </a:gridCol>
                <a:gridCol w="433949">
                  <a:extLst>
                    <a:ext uri="{9D8B030D-6E8A-4147-A177-3AD203B41FA5}">
                      <a16:colId xmlns:a16="http://schemas.microsoft.com/office/drawing/2014/main" xmlns="" val="851092460"/>
                    </a:ext>
                  </a:extLst>
                </a:gridCol>
              </a:tblGrid>
              <a:tr h="463240">
                <a:tc>
                  <a:txBody>
                    <a:bodyPr/>
                    <a:lstStyle/>
                    <a:p>
                      <a:pPr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Nível Auxiliar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Posição: maio/2023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0527895"/>
                  </a:ext>
                </a:extLst>
              </a:tr>
              <a:tr h="2460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CLASSE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PADRÃO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VB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GDARA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ATIVO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GDARA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APOSENTADO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625536"/>
                  </a:ext>
                </a:extLst>
              </a:tr>
              <a:tr h="2026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80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100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TOTAL (em R$)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50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pts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TOTAL (em R$)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Quantitativo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5189774"/>
                  </a:ext>
                </a:extLst>
              </a:tr>
              <a:tr h="2460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( * 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80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100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( ** 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50 pts.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1873068"/>
                  </a:ext>
                </a:extLst>
              </a:tr>
              <a:tr h="202668"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B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C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D=(A+B)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E=(A+B+D)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F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  G=(A+B+G)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ATIVO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APOS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INST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TOTAL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696041"/>
                  </a:ext>
                </a:extLst>
              </a:tr>
              <a:tr h="2171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ESPECIAL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1.446,93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1.374,40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1.718,00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2.821,33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3.164,93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859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2.305,93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6706358"/>
                  </a:ext>
                </a:extLst>
              </a:tr>
              <a:tr h="2171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1.421,34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1.363,20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1.704,00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2.784,54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3.125,34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2.273,34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3019725"/>
                  </a:ext>
                </a:extLst>
              </a:tr>
              <a:tr h="2171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1.396,20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1.349,60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1.687,00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2.745,80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3.083,20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843,5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2.239,70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272691"/>
                  </a:ext>
                </a:extLst>
              </a:tr>
              <a:tr h="246096">
                <a:tc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4344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506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C6E331D-5584-64A2-42B1-7441D7962C79}"/>
              </a:ext>
            </a:extLst>
          </p:cNvPr>
          <p:cNvSpPr txBox="1"/>
          <p:nvPr/>
        </p:nvSpPr>
        <p:spPr>
          <a:xfrm>
            <a:off x="360039" y="463342"/>
            <a:ext cx="1170942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cs typeface="Calibri"/>
              </a:rPr>
              <a:t>Proposta de Tabelas </a:t>
            </a:r>
            <a:endParaRPr lang="pt-BR" sz="1200">
              <a:solidFill>
                <a:srgbClr val="FF0000"/>
              </a:solidFill>
              <a:cs typeface="Calibri"/>
            </a:endParaRPr>
          </a:p>
          <a:p>
            <a:r>
              <a:rPr lang="pt-BR" sz="2800" b="1">
                <a:cs typeface="Calibri"/>
              </a:rPr>
              <a:t>Plano de Carreira dos Cargos de Reforma e Desenvolvimento Agrário</a:t>
            </a:r>
            <a:r>
              <a:rPr lang="pt-BR" sz="2800" b="1">
                <a:solidFill>
                  <a:srgbClr val="000000"/>
                </a:solidFill>
                <a:cs typeface="Calibri"/>
              </a:rPr>
              <a:t> </a:t>
            </a:r>
            <a:endParaRPr lang="pt-BR" sz="1200">
              <a:solidFill>
                <a:srgbClr val="FF0000"/>
              </a:solidFill>
              <a:cs typeface="Calibri"/>
            </a:endParaRPr>
          </a:p>
          <a:p>
            <a:r>
              <a:rPr lang="pt-BR" sz="2800" b="1">
                <a:solidFill>
                  <a:srgbClr val="000000"/>
                </a:solidFill>
                <a:cs typeface="Calibri"/>
              </a:rPr>
              <a:t>Nível Auxiliar </a:t>
            </a:r>
            <a:r>
              <a:rPr lang="pt-BR" sz="2800" b="1">
                <a:solidFill>
                  <a:srgbClr val="FF0000"/>
                </a:solidFill>
                <a:cs typeface="Calibri"/>
              </a:rPr>
              <a:t>(2025/2026)</a:t>
            </a:r>
            <a:endParaRPr lang="pt-BR" sz="120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F8C281BC-3B72-A92A-4545-70A8B6AFD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9910835"/>
              </p:ext>
            </p:extLst>
          </p:nvPr>
        </p:nvGraphicFramePr>
        <p:xfrm>
          <a:off x="3159577" y="2035957"/>
          <a:ext cx="5316764" cy="3914897"/>
        </p:xfrm>
        <a:graphic>
          <a:graphicData uri="http://schemas.openxmlformats.org/drawingml/2006/table">
            <a:tbl>
              <a:tblPr/>
              <a:tblGrid>
                <a:gridCol w="773647">
                  <a:extLst>
                    <a:ext uri="{9D8B030D-6E8A-4147-A177-3AD203B41FA5}">
                      <a16:colId xmlns:a16="http://schemas.microsoft.com/office/drawing/2014/main" xmlns="" val="1367049722"/>
                    </a:ext>
                  </a:extLst>
                </a:gridCol>
                <a:gridCol w="674883">
                  <a:extLst>
                    <a:ext uri="{9D8B030D-6E8A-4147-A177-3AD203B41FA5}">
                      <a16:colId xmlns:a16="http://schemas.microsoft.com/office/drawing/2014/main" xmlns="" val="573121607"/>
                    </a:ext>
                  </a:extLst>
                </a:gridCol>
                <a:gridCol w="975289">
                  <a:extLst>
                    <a:ext uri="{9D8B030D-6E8A-4147-A177-3AD203B41FA5}">
                      <a16:colId xmlns:a16="http://schemas.microsoft.com/office/drawing/2014/main" xmlns="" val="441866129"/>
                    </a:ext>
                  </a:extLst>
                </a:gridCol>
                <a:gridCol w="753071">
                  <a:extLst>
                    <a:ext uri="{9D8B030D-6E8A-4147-A177-3AD203B41FA5}">
                      <a16:colId xmlns:a16="http://schemas.microsoft.com/office/drawing/2014/main" xmlns="" val="2907640363"/>
                    </a:ext>
                  </a:extLst>
                </a:gridCol>
                <a:gridCol w="757186">
                  <a:extLst>
                    <a:ext uri="{9D8B030D-6E8A-4147-A177-3AD203B41FA5}">
                      <a16:colId xmlns:a16="http://schemas.microsoft.com/office/drawing/2014/main" xmlns="" val="1173022435"/>
                    </a:ext>
                  </a:extLst>
                </a:gridCol>
                <a:gridCol w="707805">
                  <a:extLst>
                    <a:ext uri="{9D8B030D-6E8A-4147-A177-3AD203B41FA5}">
                      <a16:colId xmlns:a16="http://schemas.microsoft.com/office/drawing/2014/main" xmlns="" val="3612451620"/>
                    </a:ext>
                  </a:extLst>
                </a:gridCol>
                <a:gridCol w="674883">
                  <a:extLst>
                    <a:ext uri="{9D8B030D-6E8A-4147-A177-3AD203B41FA5}">
                      <a16:colId xmlns:a16="http://schemas.microsoft.com/office/drawing/2014/main" xmlns="" val="3860737601"/>
                    </a:ext>
                  </a:extLst>
                </a:gridCol>
              </a:tblGrid>
              <a:tr h="30567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482267"/>
                  </a:ext>
                </a:extLst>
              </a:tr>
              <a:tr h="2129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GDARA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8504919"/>
                  </a:ext>
                </a:extLst>
              </a:tr>
              <a:tr h="2129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1310356"/>
                  </a:ext>
                </a:extLst>
              </a:tr>
              <a:tr h="2129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2268263"/>
                  </a:ext>
                </a:extLst>
              </a:tr>
              <a:tr h="2129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Dif. 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276453"/>
                  </a:ext>
                </a:extLst>
              </a:tr>
              <a:tr h="2419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ESPECIAL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1.512,04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142,42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3676265"/>
                  </a:ext>
                </a:extLst>
              </a:tr>
              <a:tr h="2419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1.424,54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3.265,98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140,64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532804"/>
                  </a:ext>
                </a:extLst>
              </a:tr>
              <a:tr h="2419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3.221,94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138,74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4275894"/>
                  </a:ext>
                </a:extLst>
              </a:tr>
              <a:tr h="302449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2414166"/>
                  </a:ext>
                </a:extLst>
              </a:tr>
              <a:tr h="22986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0596304"/>
                  </a:ext>
                </a:extLst>
              </a:tr>
              <a:tr h="257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GDARA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0060660"/>
                  </a:ext>
                </a:extLst>
              </a:tr>
              <a:tr h="257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8743813"/>
                  </a:ext>
                </a:extLst>
              </a:tr>
              <a:tr h="2572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Dif. 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3426502"/>
                  </a:ext>
                </a:extLst>
              </a:tr>
              <a:tr h="257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ESPECIAL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3.456,18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148,83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575769"/>
                  </a:ext>
                </a:extLst>
              </a:tr>
              <a:tr h="257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1.552,14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146,97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877532"/>
                  </a:ext>
                </a:extLst>
              </a:tr>
              <a:tr h="2129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3.366,93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144,99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90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066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E0C0FE-01B3-A632-F656-41D3E0F9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AC748D-3903-D9DD-4EFE-F6920CB26C13}"/>
              </a:ext>
            </a:extLst>
          </p:cNvPr>
          <p:cNvSpPr txBox="1"/>
          <p:nvPr/>
        </p:nvSpPr>
        <p:spPr>
          <a:xfrm>
            <a:off x="515731" y="503447"/>
            <a:ext cx="113696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>
                <a:cs typeface="Calibri"/>
              </a:rPr>
              <a:t>Propostas para Carreira de Perito Federal Agrário: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80683360-5459-E06E-1077-4D6F3544D480}"/>
              </a:ext>
            </a:extLst>
          </p:cNvPr>
          <p:cNvCxnSpPr>
            <a:cxnSpLocks/>
          </p:cNvCxnSpPr>
          <p:nvPr/>
        </p:nvCxnSpPr>
        <p:spPr>
          <a:xfrm>
            <a:off x="515803" y="1217020"/>
            <a:ext cx="10819604" cy="0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82BDD8B-744C-8C43-E06F-A459641D14FA}"/>
              </a:ext>
            </a:extLst>
          </p:cNvPr>
          <p:cNvSpPr txBox="1"/>
          <p:nvPr/>
        </p:nvSpPr>
        <p:spPr>
          <a:xfrm>
            <a:off x="312662" y="1442752"/>
            <a:ext cx="11237552" cy="41190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2pPr marL="800100" lvl="1" indent="-342900">
              <a:spcBef>
                <a:spcPts val="1000"/>
              </a:spcBef>
              <a:buFont typeface="Wingdings" panose="05000000000000000000" pitchFamily="2" charset="2"/>
              <a:buChar char="§"/>
              <a:defRPr>
                <a:solidFill>
                  <a:srgbClr val="042940"/>
                </a:solidFill>
                <a:latin typeface="HP Simplified Light" panose="020B0406020204020204" pitchFamily="34" charset="0"/>
              </a:defRPr>
            </a:lvl2pPr>
          </a:lstStyle>
          <a:p>
            <a:pPr marL="914400" lvl="1" indent="-457200" algn="just">
              <a:buClr>
                <a:srgbClr val="FFCF00"/>
              </a:buClr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Alongamento da estrutura de 16 para 20 níveis;</a:t>
            </a:r>
            <a:endParaRPr lang="en-US" sz="2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 algn="just">
              <a:buClr>
                <a:srgbClr val="FFCF00"/>
              </a:buClr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Reajuste remuneratório que garante reajuste real ao longo do período 2023/2026;</a:t>
            </a:r>
          </a:p>
          <a:p>
            <a:pPr lvl="1" algn="just">
              <a:spcBef>
                <a:spcPts val="500"/>
              </a:spcBef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Valorização da relação VB/GD ao longo da tabela: Antes: 45%; Proposta 50%;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 algn="just">
              <a:spcBef>
                <a:spcPts val="500"/>
              </a:spcBef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Aproximação dos salários de entrada de NS (Analista e Perito);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 algn="just">
              <a:spcBef>
                <a:spcPts val="500"/>
              </a:spcBef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Aproximação remuneratória ao longo da tabela entre cargos de NS (Analista e Perito);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 algn="just">
              <a:spcBef>
                <a:spcPts val="500"/>
              </a:spcBef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Consulta Conjur: conversão do cargo de PFA em cargo com atribuições ajustadas, futuros concursos não mais restritos à formação exclusiva de engenheiro agrônomo;</a:t>
            </a:r>
          </a:p>
          <a:p>
            <a:pPr lvl="1" algn="just"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Transversalização do Plano de Carreira para órgãos e entidades que atuam nessa política (Incra, MDA – avaliar se outras </a:t>
            </a:r>
            <a:r>
              <a:rPr lang="pt-BR" sz="2200" dirty="0" err="1">
                <a:solidFill>
                  <a:schemeClr val="tx1"/>
                </a:solidFill>
                <a:latin typeface="Calibri"/>
                <a:cs typeface="Calibri"/>
              </a:rPr>
              <a:t>tb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);</a:t>
            </a:r>
          </a:p>
          <a:p>
            <a:pPr lvl="1" algn="just"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Órgão supervisor sugerido: INCRA.</a:t>
            </a:r>
          </a:p>
        </p:txBody>
      </p:sp>
    </p:spTree>
    <p:extLst>
      <p:ext uri="{BB962C8B-B14F-4D97-AF65-F5344CB8AC3E}">
        <p14:creationId xmlns:p14="http://schemas.microsoft.com/office/powerpoint/2010/main" xmlns="" val="299855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E0C0FE-01B3-A632-F656-41D3E0F9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AC748D-3903-D9DD-4EFE-F6920CB26C13}"/>
              </a:ext>
            </a:extLst>
          </p:cNvPr>
          <p:cNvSpPr txBox="1"/>
          <p:nvPr/>
        </p:nvSpPr>
        <p:spPr>
          <a:xfrm>
            <a:off x="245020" y="463342"/>
            <a:ext cx="113696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>
                <a:cs typeface="Calibri"/>
              </a:rPr>
              <a:t>Proposta de Tabelas -  Carreira de Perito Federal Agrário</a:t>
            </a:r>
            <a:r>
              <a:rPr lang="pt-BR" sz="4000" b="1">
                <a:solidFill>
                  <a:srgbClr val="000000"/>
                </a:solidFill>
                <a:cs typeface="Calibri"/>
              </a:rPr>
              <a:t>: </a:t>
            </a:r>
            <a:r>
              <a:rPr lang="pt-BR" sz="4000" b="1">
                <a:solidFill>
                  <a:srgbClr val="FF0000"/>
                </a:solidFill>
                <a:cs typeface="Calibri"/>
              </a:rPr>
              <a:t>(ATUAL)</a:t>
            </a:r>
            <a:endParaRPr lang="pt-BR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80683360-5459-E06E-1077-4D6F3544D480}"/>
              </a:ext>
            </a:extLst>
          </p:cNvPr>
          <p:cNvCxnSpPr>
            <a:cxnSpLocks/>
          </p:cNvCxnSpPr>
          <p:nvPr/>
        </p:nvCxnSpPr>
        <p:spPr>
          <a:xfrm>
            <a:off x="355381" y="1788520"/>
            <a:ext cx="10819604" cy="0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7086F1A3-2725-2393-2075-AE096318C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872355"/>
              </p:ext>
            </p:extLst>
          </p:nvPr>
        </p:nvGraphicFramePr>
        <p:xfrm>
          <a:off x="1336841" y="1959436"/>
          <a:ext cx="9389216" cy="4453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6907">
                  <a:extLst>
                    <a:ext uri="{9D8B030D-6E8A-4147-A177-3AD203B41FA5}">
                      <a16:colId xmlns:a16="http://schemas.microsoft.com/office/drawing/2014/main" xmlns="" val="713490189"/>
                    </a:ext>
                  </a:extLst>
                </a:gridCol>
                <a:gridCol w="636044">
                  <a:extLst>
                    <a:ext uri="{9D8B030D-6E8A-4147-A177-3AD203B41FA5}">
                      <a16:colId xmlns:a16="http://schemas.microsoft.com/office/drawing/2014/main" xmlns="" val="1198006520"/>
                    </a:ext>
                  </a:extLst>
                </a:gridCol>
                <a:gridCol w="711764">
                  <a:extLst>
                    <a:ext uri="{9D8B030D-6E8A-4147-A177-3AD203B41FA5}">
                      <a16:colId xmlns:a16="http://schemas.microsoft.com/office/drawing/2014/main" xmlns="" val="2174132674"/>
                    </a:ext>
                  </a:extLst>
                </a:gridCol>
                <a:gridCol w="715549">
                  <a:extLst>
                    <a:ext uri="{9D8B030D-6E8A-4147-A177-3AD203B41FA5}">
                      <a16:colId xmlns:a16="http://schemas.microsoft.com/office/drawing/2014/main" xmlns="" val="2880056005"/>
                    </a:ext>
                  </a:extLst>
                </a:gridCol>
                <a:gridCol w="715549">
                  <a:extLst>
                    <a:ext uri="{9D8B030D-6E8A-4147-A177-3AD203B41FA5}">
                      <a16:colId xmlns:a16="http://schemas.microsoft.com/office/drawing/2014/main" xmlns="" val="3900338899"/>
                    </a:ext>
                  </a:extLst>
                </a:gridCol>
                <a:gridCol w="196870">
                  <a:extLst>
                    <a:ext uri="{9D8B030D-6E8A-4147-A177-3AD203B41FA5}">
                      <a16:colId xmlns:a16="http://schemas.microsoft.com/office/drawing/2014/main" xmlns="" val="1425424267"/>
                    </a:ext>
                  </a:extLst>
                </a:gridCol>
                <a:gridCol w="715549">
                  <a:extLst>
                    <a:ext uri="{9D8B030D-6E8A-4147-A177-3AD203B41FA5}">
                      <a16:colId xmlns:a16="http://schemas.microsoft.com/office/drawing/2014/main" xmlns="" val="3848313750"/>
                    </a:ext>
                  </a:extLst>
                </a:gridCol>
                <a:gridCol w="715549">
                  <a:extLst>
                    <a:ext uri="{9D8B030D-6E8A-4147-A177-3AD203B41FA5}">
                      <a16:colId xmlns:a16="http://schemas.microsoft.com/office/drawing/2014/main" xmlns="" val="131322781"/>
                    </a:ext>
                  </a:extLst>
                </a:gridCol>
                <a:gridCol w="757195">
                  <a:extLst>
                    <a:ext uri="{9D8B030D-6E8A-4147-A177-3AD203B41FA5}">
                      <a16:colId xmlns:a16="http://schemas.microsoft.com/office/drawing/2014/main" xmlns="" val="1648397336"/>
                    </a:ext>
                  </a:extLst>
                </a:gridCol>
                <a:gridCol w="1029786">
                  <a:extLst>
                    <a:ext uri="{9D8B030D-6E8A-4147-A177-3AD203B41FA5}">
                      <a16:colId xmlns:a16="http://schemas.microsoft.com/office/drawing/2014/main" xmlns="" val="3547154512"/>
                    </a:ext>
                  </a:extLst>
                </a:gridCol>
                <a:gridCol w="772339">
                  <a:extLst>
                    <a:ext uri="{9D8B030D-6E8A-4147-A177-3AD203B41FA5}">
                      <a16:colId xmlns:a16="http://schemas.microsoft.com/office/drawing/2014/main" xmlns="" val="315990116"/>
                    </a:ext>
                  </a:extLst>
                </a:gridCol>
                <a:gridCol w="469460">
                  <a:extLst>
                    <a:ext uri="{9D8B030D-6E8A-4147-A177-3AD203B41FA5}">
                      <a16:colId xmlns:a16="http://schemas.microsoft.com/office/drawing/2014/main" xmlns="" val="3672054944"/>
                    </a:ext>
                  </a:extLst>
                </a:gridCol>
                <a:gridCol w="393742">
                  <a:extLst>
                    <a:ext uri="{9D8B030D-6E8A-4147-A177-3AD203B41FA5}">
                      <a16:colId xmlns:a16="http://schemas.microsoft.com/office/drawing/2014/main" xmlns="" val="1372403569"/>
                    </a:ext>
                  </a:extLst>
                </a:gridCol>
                <a:gridCol w="363453">
                  <a:extLst>
                    <a:ext uri="{9D8B030D-6E8A-4147-A177-3AD203B41FA5}">
                      <a16:colId xmlns:a16="http://schemas.microsoft.com/office/drawing/2014/main" xmlns="" val="3826090705"/>
                    </a:ext>
                  </a:extLst>
                </a:gridCol>
                <a:gridCol w="469460">
                  <a:extLst>
                    <a:ext uri="{9D8B030D-6E8A-4147-A177-3AD203B41FA5}">
                      <a16:colId xmlns:a16="http://schemas.microsoft.com/office/drawing/2014/main" xmlns="" val="4126938529"/>
                    </a:ext>
                  </a:extLst>
                </a:gridCol>
              </a:tblGrid>
              <a:tr h="2120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APOSENTADO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073308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80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100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TOTAL (em R$)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50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pts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TOTAL (em R$)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Quantitativo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3735444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( * 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80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100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( ** 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50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206618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D=(A+B)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E=(A+C)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  G=(A+F)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APOS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INST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433741"/>
                  </a:ext>
                </a:extLst>
              </a:tr>
              <a:tr h="2120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ESPECIAL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6.303,35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6.289,60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7.862,00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12.592,95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14.165,35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3.931,00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10.234,35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1783263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6.149,61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6.060,80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7.576,00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12.210,41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13.725,61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3.788,00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9.937,61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612650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5.999,63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5.838,40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7.298,00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11.838,03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13.297,63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3.649,00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9.648,63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7555063"/>
                  </a:ext>
                </a:extLst>
              </a:tr>
              <a:tr h="2120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5.768,87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5.370,40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6.713,00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11.139,27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12.481,87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3.356,50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9.125,37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1040361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5.628,16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5.174,40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6.468,00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10.802,56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12.096,16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3.234,00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8.862,16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2966311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5.490,89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4.985,60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6.232,00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10.476,49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11.722,89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3.116,00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8.606,89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0027056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5.356,96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4.803,20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6.004,00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10.160,16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11.360,96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3.002,00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8.358,96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1057745"/>
                  </a:ext>
                </a:extLst>
              </a:tr>
              <a:tr h="2120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5.150,94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4.419,20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5.524,00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9.570,14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10.674,94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2.762,00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7.912,94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8515191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5.025,30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4.256,80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5.321,00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9.282,10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10.346,30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2.660,50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7.685,80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8055556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4.902,72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5.125,00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9.002,72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10.027,72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2.562,50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7.465,22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6285379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4.783,15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3.950,40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4.938,00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8.733,55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9.721,15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2.469,00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7.252,15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7974101"/>
                  </a:ext>
                </a:extLst>
              </a:tr>
              <a:tr h="2120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4.599,18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3.633,60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4.542,00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8.232,78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9.141,18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2.271,00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6.870,18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3998551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4.487,01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3.500,80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4.376,00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7.987,81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8.863,01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2.188,00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6.675,01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7711839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4.377,57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3.373,60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4.217,00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7.751,17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8.594,57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2.108,50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6.486,07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8130997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4.270,81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3.248,00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4.060,00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7.518,81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8.330,81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2.030,00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6.300,81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4804757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4.166,63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3.129,60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3.912,00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7.296,23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8.078,63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1.956,00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6.122,63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5872088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4849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34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E0C0FE-01B3-A632-F656-41D3E0F9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AC748D-3903-D9DD-4EFE-F6920CB26C13}"/>
              </a:ext>
            </a:extLst>
          </p:cNvPr>
          <p:cNvSpPr txBox="1"/>
          <p:nvPr/>
        </p:nvSpPr>
        <p:spPr>
          <a:xfrm>
            <a:off x="245020" y="463342"/>
            <a:ext cx="113696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cs typeface="Calibri"/>
              </a:rPr>
              <a:t>Proposta de Tabelas -  Carreira de Perito Federal Agrário</a:t>
            </a:r>
            <a:r>
              <a:rPr lang="pt-BR" sz="3200" b="1" dirty="0">
                <a:solidFill>
                  <a:srgbClr val="000000"/>
                </a:solidFill>
                <a:cs typeface="Calibri"/>
              </a:rPr>
              <a:t>: </a:t>
            </a:r>
            <a:r>
              <a:rPr lang="pt-BR" sz="3200" b="1" dirty="0">
                <a:solidFill>
                  <a:srgbClr val="FF0000"/>
                </a:solidFill>
                <a:cs typeface="Calibri"/>
              </a:rPr>
              <a:t>(2025/2026)</a:t>
            </a:r>
            <a:endParaRPr lang="pt-BR" sz="140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80683360-5459-E06E-1077-4D6F3544D480}"/>
              </a:ext>
            </a:extLst>
          </p:cNvPr>
          <p:cNvCxnSpPr>
            <a:cxnSpLocks/>
          </p:cNvCxnSpPr>
          <p:nvPr/>
        </p:nvCxnSpPr>
        <p:spPr>
          <a:xfrm>
            <a:off x="355381" y="1788520"/>
            <a:ext cx="10819604" cy="0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37603A49-D2B7-20DE-4FAC-0CD52F680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083618"/>
              </p:ext>
            </p:extLst>
          </p:nvPr>
        </p:nvGraphicFramePr>
        <p:xfrm>
          <a:off x="1287677" y="2015875"/>
          <a:ext cx="3860444" cy="47415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2667">
                  <a:extLst>
                    <a:ext uri="{9D8B030D-6E8A-4147-A177-3AD203B41FA5}">
                      <a16:colId xmlns:a16="http://schemas.microsoft.com/office/drawing/2014/main" xmlns="" val="2399502660"/>
                    </a:ext>
                  </a:extLst>
                </a:gridCol>
                <a:gridCol w="606430">
                  <a:extLst>
                    <a:ext uri="{9D8B030D-6E8A-4147-A177-3AD203B41FA5}">
                      <a16:colId xmlns:a16="http://schemas.microsoft.com/office/drawing/2014/main" xmlns="" val="595775963"/>
                    </a:ext>
                  </a:extLst>
                </a:gridCol>
                <a:gridCol w="769131">
                  <a:extLst>
                    <a:ext uri="{9D8B030D-6E8A-4147-A177-3AD203B41FA5}">
                      <a16:colId xmlns:a16="http://schemas.microsoft.com/office/drawing/2014/main" xmlns="" val="3851789206"/>
                    </a:ext>
                  </a:extLst>
                </a:gridCol>
                <a:gridCol w="739549">
                  <a:extLst>
                    <a:ext uri="{9D8B030D-6E8A-4147-A177-3AD203B41FA5}">
                      <a16:colId xmlns:a16="http://schemas.microsoft.com/office/drawing/2014/main" xmlns="" val="3453837045"/>
                    </a:ext>
                  </a:extLst>
                </a:gridCol>
                <a:gridCol w="872667">
                  <a:extLst>
                    <a:ext uri="{9D8B030D-6E8A-4147-A177-3AD203B41FA5}">
                      <a16:colId xmlns:a16="http://schemas.microsoft.com/office/drawing/2014/main" xmlns="" val="196256393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402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162280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5808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SEDE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0380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9178572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7.720,12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7.720,12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15.440,23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97916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7.496,12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7.496,12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14.992,24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68484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7.278,63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7.278,63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14.557,25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714147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7.067,44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7.067,44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14.134,88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53627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6.862,39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6.862,39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13.724,77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4336813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6.469,95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6.469,95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12.939,90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60401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6.282,23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6.282,23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12.564,46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62434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6.099,96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6.099,96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12.199,91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9207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5.922,97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5.922,97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11.845,94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7510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5.751,12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5.751,12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11.502,24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266236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5.422,24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5.422,24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10.844,47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99309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5.264,92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5.264,92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10.529,83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90885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5.112,16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5.112,16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10.224,32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2388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4.963,84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4.963,84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   9.927,67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00201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4.819,82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4.819,82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   9.639,63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4132689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4.544,19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4.544,19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   9.088,37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264969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4.412,34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4.412,34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  8.824,68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39152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4.284,32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4.284,32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  8.568,64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620058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4.160,02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4.160,02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  8.320,03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3856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4.039,32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4.039,32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  8.078,63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76995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3CB0C71D-3658-F8A2-0C30-73C512EE3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8535583"/>
              </p:ext>
            </p:extLst>
          </p:nvPr>
        </p:nvGraphicFramePr>
        <p:xfrm>
          <a:off x="6015681" y="2015876"/>
          <a:ext cx="3352800" cy="47415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9582726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10309533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105058859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48537871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358970186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93060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229978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4367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209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766943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7.990,32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7.990,32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15.980,64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862113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7.720,45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7.720,45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15.440,90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8806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7.496,45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7.496,45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14.992,90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1416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7.278,95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7.278,95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14.557,89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5177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7.067,75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7.067,75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14.135,50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7147161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6.598,40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6.598,40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13.196,79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228631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6.406,95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6.406,95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12.813,90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54277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6.221,06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6.221,06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12.442,12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88248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6.040,56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6.040,56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12.081,12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3605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5.865,30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5.865,30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11.730,60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42059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5.475,80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5.475,80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10.951,59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05185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5.316,92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5.316,92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10.633,84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92407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5.162,66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5.162,66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10.325,31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951057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5.012,87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5.012,87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10.025,73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14995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4.867,42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4.867,42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   9.734,84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8388132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4.544,19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 4.544,19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    9.088,37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31157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 4.412,34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 4.412,34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   8.824,68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0150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 4.284,32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 4.284,32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   8.568,64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9411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 4.160,02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 4.160,02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   8.320,03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121032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 4.039,32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 4.039,32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     8.078,63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5653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7991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3BF2408D-7321-8787-5A71-FC24D15FE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418108"/>
              </p:ext>
            </p:extLst>
          </p:nvPr>
        </p:nvGraphicFramePr>
        <p:xfrm>
          <a:off x="838205" y="1799770"/>
          <a:ext cx="10515590" cy="49247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3653">
                  <a:extLst>
                    <a:ext uri="{9D8B030D-6E8A-4147-A177-3AD203B41FA5}">
                      <a16:colId xmlns:a16="http://schemas.microsoft.com/office/drawing/2014/main" xmlns="" val="1940329572"/>
                    </a:ext>
                  </a:extLst>
                </a:gridCol>
                <a:gridCol w="558470">
                  <a:extLst>
                    <a:ext uri="{9D8B030D-6E8A-4147-A177-3AD203B41FA5}">
                      <a16:colId xmlns:a16="http://schemas.microsoft.com/office/drawing/2014/main" xmlns="" val="293255115"/>
                    </a:ext>
                  </a:extLst>
                </a:gridCol>
                <a:gridCol w="708304">
                  <a:extLst>
                    <a:ext uri="{9D8B030D-6E8A-4147-A177-3AD203B41FA5}">
                      <a16:colId xmlns:a16="http://schemas.microsoft.com/office/drawing/2014/main" xmlns="" val="3784614923"/>
                    </a:ext>
                  </a:extLst>
                </a:gridCol>
                <a:gridCol w="681062">
                  <a:extLst>
                    <a:ext uri="{9D8B030D-6E8A-4147-A177-3AD203B41FA5}">
                      <a16:colId xmlns:a16="http://schemas.microsoft.com/office/drawing/2014/main" xmlns="" val="141187245"/>
                    </a:ext>
                  </a:extLst>
                </a:gridCol>
                <a:gridCol w="803653">
                  <a:extLst>
                    <a:ext uri="{9D8B030D-6E8A-4147-A177-3AD203B41FA5}">
                      <a16:colId xmlns:a16="http://schemas.microsoft.com/office/drawing/2014/main" xmlns="" val="3369179645"/>
                    </a:ext>
                  </a:extLst>
                </a:gridCol>
                <a:gridCol w="708304">
                  <a:extLst>
                    <a:ext uri="{9D8B030D-6E8A-4147-A177-3AD203B41FA5}">
                      <a16:colId xmlns:a16="http://schemas.microsoft.com/office/drawing/2014/main" xmlns="" val="684693326"/>
                    </a:ext>
                  </a:extLst>
                </a:gridCol>
                <a:gridCol w="708304">
                  <a:extLst>
                    <a:ext uri="{9D8B030D-6E8A-4147-A177-3AD203B41FA5}">
                      <a16:colId xmlns:a16="http://schemas.microsoft.com/office/drawing/2014/main" xmlns="" val="1572917823"/>
                    </a:ext>
                  </a:extLst>
                </a:gridCol>
                <a:gridCol w="708304">
                  <a:extLst>
                    <a:ext uri="{9D8B030D-6E8A-4147-A177-3AD203B41FA5}">
                      <a16:colId xmlns:a16="http://schemas.microsoft.com/office/drawing/2014/main" xmlns="" val="1819824082"/>
                    </a:ext>
                  </a:extLst>
                </a:gridCol>
                <a:gridCol w="708304">
                  <a:extLst>
                    <a:ext uri="{9D8B030D-6E8A-4147-A177-3AD203B41FA5}">
                      <a16:colId xmlns:a16="http://schemas.microsoft.com/office/drawing/2014/main" xmlns="" val="706507147"/>
                    </a:ext>
                  </a:extLst>
                </a:gridCol>
                <a:gridCol w="708304">
                  <a:extLst>
                    <a:ext uri="{9D8B030D-6E8A-4147-A177-3AD203B41FA5}">
                      <a16:colId xmlns:a16="http://schemas.microsoft.com/office/drawing/2014/main" xmlns="" val="2396120566"/>
                    </a:ext>
                  </a:extLst>
                </a:gridCol>
                <a:gridCol w="681062">
                  <a:extLst>
                    <a:ext uri="{9D8B030D-6E8A-4147-A177-3AD203B41FA5}">
                      <a16:colId xmlns:a16="http://schemas.microsoft.com/office/drawing/2014/main" xmlns="" val="3867202724"/>
                    </a:ext>
                  </a:extLst>
                </a:gridCol>
                <a:gridCol w="762789">
                  <a:extLst>
                    <a:ext uri="{9D8B030D-6E8A-4147-A177-3AD203B41FA5}">
                      <a16:colId xmlns:a16="http://schemas.microsoft.com/office/drawing/2014/main" xmlns="" val="3669923538"/>
                    </a:ext>
                  </a:extLst>
                </a:gridCol>
                <a:gridCol w="721925">
                  <a:extLst>
                    <a:ext uri="{9D8B030D-6E8A-4147-A177-3AD203B41FA5}">
                      <a16:colId xmlns:a16="http://schemas.microsoft.com/office/drawing/2014/main" xmlns="" val="947205818"/>
                    </a:ext>
                  </a:extLst>
                </a:gridCol>
                <a:gridCol w="558470">
                  <a:extLst>
                    <a:ext uri="{9D8B030D-6E8A-4147-A177-3AD203B41FA5}">
                      <a16:colId xmlns:a16="http://schemas.microsoft.com/office/drawing/2014/main" xmlns="" val="81125569"/>
                    </a:ext>
                  </a:extLst>
                </a:gridCol>
                <a:gridCol w="27242">
                  <a:extLst>
                    <a:ext uri="{9D8B030D-6E8A-4147-A177-3AD203B41FA5}">
                      <a16:colId xmlns:a16="http://schemas.microsoft.com/office/drawing/2014/main" xmlns="" val="2473712801"/>
                    </a:ext>
                  </a:extLst>
                </a:gridCol>
                <a:gridCol w="27242">
                  <a:extLst>
                    <a:ext uri="{9D8B030D-6E8A-4147-A177-3AD203B41FA5}">
                      <a16:colId xmlns:a16="http://schemas.microsoft.com/office/drawing/2014/main" xmlns="" val="899015678"/>
                    </a:ext>
                  </a:extLst>
                </a:gridCol>
                <a:gridCol w="640198">
                  <a:extLst>
                    <a:ext uri="{9D8B030D-6E8A-4147-A177-3AD203B41FA5}">
                      <a16:colId xmlns:a16="http://schemas.microsoft.com/office/drawing/2014/main" xmlns="" val="2312969150"/>
                    </a:ext>
                  </a:extLst>
                </a:gridCol>
              </a:tblGrid>
              <a:tr h="23080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5899097"/>
                  </a:ext>
                </a:extLst>
              </a:tr>
              <a:tr h="16661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3747355"/>
                  </a:ext>
                </a:extLst>
              </a:tr>
              <a:tr h="1666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7510744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8015390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SEDE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SEDE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2461927"/>
                  </a:ext>
                </a:extLst>
              </a:tr>
              <a:tr h="6664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Dif. 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3654596"/>
                  </a:ext>
                </a:extLst>
              </a:tr>
              <a:tr h="1666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7.720,12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7.720,12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15.440,23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7.990,32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7.990,32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15.980,64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1.815,29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12,82%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200154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7.496,12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7.496,12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14.992,24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7.720,45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7.720,45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15.440,90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1.715,29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132018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7.278,63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7.278,63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14.557,25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7.496,45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7.496,45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14.992,90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1.695,27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880667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7.067,44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7.067,44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14.134,88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13,24%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7.278,95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7.278,95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14.557,89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2.076,02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16,63%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325541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6.862,39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6.862,39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13.724,77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13,46%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7.067,75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7.067,75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14.135,50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2.039,34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16,86%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059995"/>
                  </a:ext>
                </a:extLst>
              </a:tr>
              <a:tr h="1666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6.469,95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6.469,95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12.939,90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6.598,40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6.598,40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13.196,79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1.473,90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5316066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6.282,23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6.282,23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12.564,46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6.406,95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6.406,95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12.813,90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1.452,94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431724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6.099,96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6.099,96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12.199,91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14,29%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6.221,06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6.221,06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12.442,12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1.767,18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16,55%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495476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5.922,97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5.922,97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11.845,94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14,49%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6.040,56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6.040,56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12.081,12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1.734,82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16,77%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6020114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5.751,12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5.751,12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11.502,24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5.865,30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5.865,30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11.730,60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1.702,88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98179"/>
                  </a:ext>
                </a:extLst>
              </a:tr>
              <a:tr h="1666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5.422,24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5.422,24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10.844,47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11,56%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5.475,80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5.475,80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10.951,59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1.230,44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12,66%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9809149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5.264,92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5.264,92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10.529,83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5.316,92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5.316,92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10.633,84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1.492,66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16,33%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9602314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5.112,16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5.112,16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10.224,32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15,36%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5.162,66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5.162,66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10.325,31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1.462,30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947340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4.963,84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4.963,84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   9.927,67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5.012,87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5.012,87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10.025,73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1.431,16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16,65%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614583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4.819,82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4.819,82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   9.639,63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15,71%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4.867,42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4.867,42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 9.734,84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1.404,03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16,85%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3608074"/>
                  </a:ext>
                </a:extLst>
              </a:tr>
              <a:tr h="1666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4.544,19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4.544,19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   9.088,37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4.544,19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4.544,19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 9.088,37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1.009,74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393238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4.412,34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4.412,34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  8.824,68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4.412,34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4.412,34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8.824,68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8.824,68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4101105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4.284,32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4.284,32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  8.568,64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4.284,32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4.284,32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8.568,64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8.568,64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288873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4.160,02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4.160,02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  8.320,03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4.160,02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4.160,02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8.320,03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8.320,03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729053"/>
                  </a:ext>
                </a:extLst>
              </a:tr>
              <a:tr h="1666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4.039,32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4.039,32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  8.078,63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4.039,32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4.039,32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    8.078,63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   8.078,63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E7E6E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632757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E0DB7FE-A3D3-0543-0428-DACC5723CFB6}"/>
              </a:ext>
            </a:extLst>
          </p:cNvPr>
          <p:cNvSpPr txBox="1"/>
          <p:nvPr/>
        </p:nvSpPr>
        <p:spPr>
          <a:xfrm>
            <a:off x="245020" y="463342"/>
            <a:ext cx="113696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cs typeface="Calibri"/>
              </a:rPr>
              <a:t>Proposta de Tabelas -  Carreira de Perito Federal Agrário</a:t>
            </a:r>
            <a:r>
              <a:rPr lang="pt-BR" sz="3200" b="1" dirty="0">
                <a:solidFill>
                  <a:srgbClr val="000000"/>
                </a:solidFill>
                <a:cs typeface="Calibri"/>
              </a:rPr>
              <a:t>: </a:t>
            </a:r>
            <a:r>
              <a:rPr lang="pt-BR" sz="3200" b="1" dirty="0">
                <a:solidFill>
                  <a:srgbClr val="FF0000"/>
                </a:solidFill>
                <a:cs typeface="Calibri"/>
              </a:rPr>
              <a:t>(2025/2026)</a:t>
            </a:r>
            <a:endParaRPr lang="pt-BR" sz="14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79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9" descr="Interface gráfica do usuário&#10;&#10;Descrição gerada automaticamente com confiança baixa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352734" y="2810200"/>
            <a:ext cx="5486532" cy="12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F5192DD-0894-0F17-EBBD-F987B91F2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BEEDAC8A-BFD0-6BDA-0358-F56F63F7E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1451" y="166887"/>
            <a:ext cx="2576503" cy="58118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CCFAEB0-9B2F-7EBE-EDB1-A0CAF00FEA96}"/>
              </a:ext>
            </a:extLst>
          </p:cNvPr>
          <p:cNvSpPr/>
          <p:nvPr/>
        </p:nvSpPr>
        <p:spPr>
          <a:xfrm>
            <a:off x="479943" y="321787"/>
            <a:ext cx="703398" cy="1030369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5792D74-06BD-683A-D848-A51BBEE07E35}"/>
              </a:ext>
            </a:extLst>
          </p:cNvPr>
          <p:cNvSpPr txBox="1"/>
          <p:nvPr/>
        </p:nvSpPr>
        <p:spPr>
          <a:xfrm>
            <a:off x="479943" y="544583"/>
            <a:ext cx="5728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algn="just"/>
            <a:r>
              <a:rPr lang="pt-BR" sz="3200" spc="0">
                <a:solidFill>
                  <a:srgbClr val="183EFF"/>
                </a:solidFill>
                <a:latin typeface="Verdana Pro Cond Black" panose="020B0A06030504040204" pitchFamily="34" charset="0"/>
              </a:rPr>
              <a:t>Quadro de pessoal do Incra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290F193-D748-1FD2-D711-EE0DFBA4B1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BA88D-D0B6-4B78-863C-4A56A55FE6E7}" type="slidenum">
              <a:rPr lang="pt-BR" smtClean="0"/>
              <a:pPr/>
              <a:t>2</a:t>
            </a:fld>
            <a:endParaRPr lang="pt-BR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xmlns="" id="{EABB9063-E41B-806D-14C7-9E5A89855116}"/>
              </a:ext>
            </a:extLst>
          </p:cNvPr>
          <p:cNvGraphicFramePr>
            <a:graphicFrameLocks noGrp="1"/>
          </p:cNvGraphicFramePr>
          <p:nvPr/>
        </p:nvGraphicFramePr>
        <p:xfrm>
          <a:off x="960205" y="2172155"/>
          <a:ext cx="9763015" cy="2566387"/>
        </p:xfrm>
        <a:graphic>
          <a:graphicData uri="http://schemas.openxmlformats.org/drawingml/2006/table">
            <a:tbl>
              <a:tblPr/>
              <a:tblGrid>
                <a:gridCol w="1928052">
                  <a:extLst>
                    <a:ext uri="{9D8B030D-6E8A-4147-A177-3AD203B41FA5}">
                      <a16:colId xmlns:a16="http://schemas.microsoft.com/office/drawing/2014/main" xmlns="" val="2312859178"/>
                    </a:ext>
                  </a:extLst>
                </a:gridCol>
                <a:gridCol w="399097">
                  <a:extLst>
                    <a:ext uri="{9D8B030D-6E8A-4147-A177-3AD203B41FA5}">
                      <a16:colId xmlns:a16="http://schemas.microsoft.com/office/drawing/2014/main" xmlns="" val="774905749"/>
                    </a:ext>
                  </a:extLst>
                </a:gridCol>
                <a:gridCol w="381641">
                  <a:extLst>
                    <a:ext uri="{9D8B030D-6E8A-4147-A177-3AD203B41FA5}">
                      <a16:colId xmlns:a16="http://schemas.microsoft.com/office/drawing/2014/main" xmlns="" val="370465890"/>
                    </a:ext>
                  </a:extLst>
                </a:gridCol>
                <a:gridCol w="451739">
                  <a:extLst>
                    <a:ext uri="{9D8B030D-6E8A-4147-A177-3AD203B41FA5}">
                      <a16:colId xmlns:a16="http://schemas.microsoft.com/office/drawing/2014/main" xmlns="" val="1302216991"/>
                    </a:ext>
                  </a:extLst>
                </a:gridCol>
                <a:gridCol w="453356">
                  <a:extLst>
                    <a:ext uri="{9D8B030D-6E8A-4147-A177-3AD203B41FA5}">
                      <a16:colId xmlns:a16="http://schemas.microsoft.com/office/drawing/2014/main" xmlns="" val="690132403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xmlns="" val="800232355"/>
                    </a:ext>
                  </a:extLst>
                </a:gridCol>
                <a:gridCol w="376940">
                  <a:extLst>
                    <a:ext uri="{9D8B030D-6E8A-4147-A177-3AD203B41FA5}">
                      <a16:colId xmlns:a16="http://schemas.microsoft.com/office/drawing/2014/main" xmlns="" val="1771024723"/>
                    </a:ext>
                  </a:extLst>
                </a:gridCol>
                <a:gridCol w="490683">
                  <a:extLst>
                    <a:ext uri="{9D8B030D-6E8A-4147-A177-3AD203B41FA5}">
                      <a16:colId xmlns:a16="http://schemas.microsoft.com/office/drawing/2014/main" xmlns="" val="983011151"/>
                    </a:ext>
                  </a:extLst>
                </a:gridCol>
                <a:gridCol w="499782">
                  <a:extLst>
                    <a:ext uri="{9D8B030D-6E8A-4147-A177-3AD203B41FA5}">
                      <a16:colId xmlns:a16="http://schemas.microsoft.com/office/drawing/2014/main" xmlns="" val="4110836807"/>
                    </a:ext>
                  </a:extLst>
                </a:gridCol>
                <a:gridCol w="704676">
                  <a:extLst>
                    <a:ext uri="{9D8B030D-6E8A-4147-A177-3AD203B41FA5}">
                      <a16:colId xmlns:a16="http://schemas.microsoft.com/office/drawing/2014/main" xmlns="" val="812468154"/>
                    </a:ext>
                  </a:extLst>
                </a:gridCol>
                <a:gridCol w="394282">
                  <a:extLst>
                    <a:ext uri="{9D8B030D-6E8A-4147-A177-3AD203B41FA5}">
                      <a16:colId xmlns:a16="http://schemas.microsoft.com/office/drawing/2014/main" xmlns="" val="2029931611"/>
                    </a:ext>
                  </a:extLst>
                </a:gridCol>
                <a:gridCol w="394283">
                  <a:extLst>
                    <a:ext uri="{9D8B030D-6E8A-4147-A177-3AD203B41FA5}">
                      <a16:colId xmlns:a16="http://schemas.microsoft.com/office/drawing/2014/main" xmlns="" val="3078876906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xmlns="" val="4125256918"/>
                    </a:ext>
                  </a:extLst>
                </a:gridCol>
                <a:gridCol w="837161">
                  <a:extLst>
                    <a:ext uri="{9D8B030D-6E8A-4147-A177-3AD203B41FA5}">
                      <a16:colId xmlns:a16="http://schemas.microsoft.com/office/drawing/2014/main" xmlns="" val="1416778674"/>
                    </a:ext>
                  </a:extLst>
                </a:gridCol>
                <a:gridCol w="1360755">
                  <a:extLst>
                    <a:ext uri="{9D8B030D-6E8A-4147-A177-3AD203B41FA5}">
                      <a16:colId xmlns:a16="http://schemas.microsoft.com/office/drawing/2014/main" xmlns="" val="3914159264"/>
                    </a:ext>
                  </a:extLst>
                </a:gridCol>
              </a:tblGrid>
              <a:tr h="150797">
                <a:tc>
                  <a:txBody>
                    <a:bodyPr/>
                    <a:lstStyle/>
                    <a:p>
                      <a:pPr algn="l" fontAlgn="b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0" marR="7540" marT="7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Ativo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Ativo Total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 Total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Instituidor de pensão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Instituidor de pensão Total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7264726"/>
                  </a:ext>
                </a:extLst>
              </a:tr>
              <a:tr h="150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/ Carreira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S/Info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266630"/>
                  </a:ext>
                </a:extLst>
              </a:tr>
              <a:tr h="150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036083"/>
                  </a:ext>
                </a:extLst>
              </a:tr>
              <a:tr h="150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Carreira de Advogado da União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5677633"/>
                  </a:ext>
                </a:extLst>
              </a:tr>
              <a:tr h="150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Carreira de Perito Federal Agrário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1.221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5096345"/>
                  </a:ext>
                </a:extLst>
              </a:tr>
              <a:tr h="150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Carreira de Procurador Federal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138316"/>
                  </a:ext>
                </a:extLst>
              </a:tr>
              <a:tr h="301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de Carreira dos Cargos de Reforma e Desenvolvimento Agrário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1.078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2.044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917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4.509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1.631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1.957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8.510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4386223"/>
                  </a:ext>
                </a:extLst>
              </a:tr>
              <a:tr h="150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de Classificação de Cargos - PCC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3000283"/>
                  </a:ext>
                </a:extLst>
              </a:tr>
              <a:tr h="150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Tabela Remuneratória Especial -ERCE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9791157"/>
                  </a:ext>
                </a:extLst>
              </a:tr>
              <a:tr h="2582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965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1.531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5.123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1.639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2.253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10.168</a:t>
                      </a:r>
                    </a:p>
                  </a:txBody>
                  <a:tcPr marL="7540" marR="7540" marT="7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60913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0D68DBD-6C76-F10F-2155-A1DE8FACFA2C}"/>
              </a:ext>
            </a:extLst>
          </p:cNvPr>
          <p:cNvSpPr txBox="1"/>
          <p:nvPr/>
        </p:nvSpPr>
        <p:spPr>
          <a:xfrm>
            <a:off x="960328" y="4749451"/>
            <a:ext cx="670977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>
                <a:ea typeface="Calibri"/>
                <a:cs typeface="Calibri"/>
              </a:rPr>
              <a:t>Fonte: Painel Estatístico de Pessoal. Dados referentes a </a:t>
            </a:r>
            <a:r>
              <a:rPr lang="pt-BR" sz="1200" err="1">
                <a:ea typeface="Calibri"/>
                <a:cs typeface="Calibri"/>
              </a:rPr>
              <a:t>fev</a:t>
            </a:r>
            <a:r>
              <a:rPr lang="pt-BR" sz="1200">
                <a:ea typeface="Calibri"/>
                <a:cs typeface="Calibri"/>
              </a:rPr>
              <a:t>/2024.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xmlns="" val="5752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F5192DD-0894-0F17-EBBD-F987B91F2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BEEDAC8A-BFD0-6BDA-0358-F56F63F7E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0740" y="6002203"/>
            <a:ext cx="2576503" cy="58118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CCFAEB0-9B2F-7EBE-EDB1-A0CAF00FEA96}"/>
              </a:ext>
            </a:extLst>
          </p:cNvPr>
          <p:cNvSpPr/>
          <p:nvPr/>
        </p:nvSpPr>
        <p:spPr>
          <a:xfrm>
            <a:off x="479943" y="321787"/>
            <a:ext cx="703398" cy="1030369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5792D74-06BD-683A-D848-A51BBEE07E35}"/>
              </a:ext>
            </a:extLst>
          </p:cNvPr>
          <p:cNvSpPr txBox="1"/>
          <p:nvPr/>
        </p:nvSpPr>
        <p:spPr>
          <a:xfrm>
            <a:off x="594765" y="513268"/>
            <a:ext cx="458022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algn="just"/>
            <a:r>
              <a:rPr lang="pt-BR" sz="3200" spc="0">
                <a:solidFill>
                  <a:srgbClr val="183EFF"/>
                </a:solidFill>
                <a:latin typeface="Verdana Pro Cond Black"/>
              </a:rPr>
              <a:t>Quadro de pessoal do Incra - NS</a:t>
            </a:r>
            <a:endParaRPr lang="pt-BR" sz="3200" spc="0">
              <a:solidFill>
                <a:srgbClr val="183EFF"/>
              </a:solidFill>
              <a:latin typeface="Verdana Pro Cond Black" panose="020B0A0603050404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290F193-D748-1FD2-D711-EE0DFBA4B1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BA88D-D0B6-4B78-863C-4A56A55FE6E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0D68DBD-6C76-F10F-2155-A1DE8FACFA2C}"/>
              </a:ext>
            </a:extLst>
          </p:cNvPr>
          <p:cNvSpPr txBox="1"/>
          <p:nvPr/>
        </p:nvSpPr>
        <p:spPr>
          <a:xfrm>
            <a:off x="1085588" y="6356958"/>
            <a:ext cx="670977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>
                <a:ea typeface="Calibri"/>
                <a:cs typeface="Calibri"/>
              </a:rPr>
              <a:t>Fonte: Painel Estatístico de Pessoal. Dados referentes a </a:t>
            </a:r>
            <a:r>
              <a:rPr lang="pt-BR" sz="1200" err="1">
                <a:ea typeface="Calibri"/>
                <a:cs typeface="Calibri"/>
              </a:rPr>
              <a:t>fev</a:t>
            </a:r>
            <a:r>
              <a:rPr lang="pt-BR" sz="1200">
                <a:ea typeface="Calibri"/>
                <a:cs typeface="Calibri"/>
              </a:rPr>
              <a:t>/2024.</a:t>
            </a:r>
            <a:endParaRPr lang="pt-BR" sz="120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C5B7148B-83D6-B417-0876-1EAA27DB8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5620297"/>
              </p:ext>
            </p:extLst>
          </p:nvPr>
        </p:nvGraphicFramePr>
        <p:xfrm>
          <a:off x="6531140" y="93946"/>
          <a:ext cx="5164594" cy="67284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5514">
                  <a:extLst>
                    <a:ext uri="{9D8B030D-6E8A-4147-A177-3AD203B41FA5}">
                      <a16:colId xmlns:a16="http://schemas.microsoft.com/office/drawing/2014/main" xmlns="" val="377603927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xmlns="" val="3601842470"/>
                    </a:ext>
                  </a:extLst>
                </a:gridCol>
                <a:gridCol w="594072">
                  <a:extLst>
                    <a:ext uri="{9D8B030D-6E8A-4147-A177-3AD203B41FA5}">
                      <a16:colId xmlns:a16="http://schemas.microsoft.com/office/drawing/2014/main" xmlns="" val="3402604467"/>
                    </a:ext>
                  </a:extLst>
                </a:gridCol>
                <a:gridCol w="1015672">
                  <a:extLst>
                    <a:ext uri="{9D8B030D-6E8A-4147-A177-3AD203B41FA5}">
                      <a16:colId xmlns:a16="http://schemas.microsoft.com/office/drawing/2014/main" xmlns="" val="2353730947"/>
                    </a:ext>
                  </a:extLst>
                </a:gridCol>
                <a:gridCol w="536580">
                  <a:extLst>
                    <a:ext uri="{9D8B030D-6E8A-4147-A177-3AD203B41FA5}">
                      <a16:colId xmlns:a16="http://schemas.microsoft.com/office/drawing/2014/main" xmlns="" val="3420916977"/>
                    </a:ext>
                  </a:extLst>
                </a:gridCol>
              </a:tblGrid>
              <a:tr h="117195"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Instituidor de pensão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212448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Carreira de Advogado da União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141364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Advogado Da Uniao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86985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Carreira de Perito Federal Agrário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831250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Engenheiro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Agronomo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6341483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Carreira de Procurador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600405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Procurador Federal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8414246"/>
                  </a:ext>
                </a:extLst>
              </a:tr>
              <a:tr h="24090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de Carreira dos Cargos de Reforma e Desenvolvimento Agrário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5292675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Administrador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0506850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Analista Administrativo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047451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Analista De Sistemas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8124697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Analista Reforma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Desenv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Agrari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683116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Arquiteto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7579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Arquivista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260269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Social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338714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Bibliotecario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5763385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Contador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9523130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Economista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245063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Enfermeiro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049497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Engenheiro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857068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Engenheiro Agrimensor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1418307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Estatistico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4417269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De Cadastro 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Tributaca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7474955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110945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Geologo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3641770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601622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Medico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Veterinario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2825091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Odontologo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- 30 Horas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4460517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Orientador De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Assentam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908041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Piloto Aviador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998819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Programador De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Para O Tra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900033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Psicologo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5781246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Sociologo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3732575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 Em Assuntos Educacionais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745899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Educacao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447548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Comunicacao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Social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159139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Tesoureiro Auxiliar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92839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Tradutor Interprete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7363913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de Classificação de Cargos - PCC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793505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De Cadastro 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Tributaca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090207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Tesoureiro Auxiliar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0324921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Tabela Remuneratória Especial -ERCE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730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Engenheiro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669905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1.703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1.531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3.806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403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953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F5192DD-0894-0F17-EBBD-F987B91F2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BEEDAC8A-BFD0-6BDA-0358-F56F63F7E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0740" y="6002203"/>
            <a:ext cx="2576503" cy="58118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CCFAEB0-9B2F-7EBE-EDB1-A0CAF00FEA96}"/>
              </a:ext>
            </a:extLst>
          </p:cNvPr>
          <p:cNvSpPr/>
          <p:nvPr/>
        </p:nvSpPr>
        <p:spPr>
          <a:xfrm>
            <a:off x="225450" y="76851"/>
            <a:ext cx="703398" cy="1030369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5792D74-06BD-683A-D848-A51BBEE07E35}"/>
              </a:ext>
            </a:extLst>
          </p:cNvPr>
          <p:cNvSpPr txBox="1"/>
          <p:nvPr/>
        </p:nvSpPr>
        <p:spPr>
          <a:xfrm>
            <a:off x="0" y="406176"/>
            <a:ext cx="692363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algn="just"/>
            <a:r>
              <a:rPr lang="pt-BR" sz="3200" spc="0" dirty="0">
                <a:solidFill>
                  <a:srgbClr val="183EFF"/>
                </a:solidFill>
                <a:latin typeface="Verdana Pro Cond Black"/>
              </a:rPr>
              <a:t>Quadro de pessoal do Incra - NI</a:t>
            </a:r>
            <a:endParaRPr lang="pt-BR" sz="3200" spc="0" dirty="0">
              <a:solidFill>
                <a:srgbClr val="183EFF"/>
              </a:solidFill>
              <a:latin typeface="Verdana Pro Cond Black" panose="020B0A0603050404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290F193-D748-1FD2-D711-EE0DFBA4B1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BA88D-D0B6-4B78-863C-4A56A55FE6E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0D68DBD-6C76-F10F-2155-A1DE8FACFA2C}"/>
              </a:ext>
            </a:extLst>
          </p:cNvPr>
          <p:cNvSpPr txBox="1"/>
          <p:nvPr/>
        </p:nvSpPr>
        <p:spPr>
          <a:xfrm>
            <a:off x="1085588" y="6356958"/>
            <a:ext cx="670977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>
                <a:ea typeface="Calibri"/>
                <a:cs typeface="Calibri"/>
              </a:rPr>
              <a:t>Fonte: Painel Estatístico de Pessoal. Dados referentes a </a:t>
            </a:r>
            <a:r>
              <a:rPr lang="pt-BR" sz="1200" err="1">
                <a:ea typeface="Calibri"/>
                <a:cs typeface="Calibri"/>
              </a:rPr>
              <a:t>fev</a:t>
            </a:r>
            <a:r>
              <a:rPr lang="pt-BR" sz="1200">
                <a:ea typeface="Calibri"/>
                <a:cs typeface="Calibri"/>
              </a:rPr>
              <a:t>/2024.</a:t>
            </a:r>
            <a:endParaRPr lang="pt-BR" sz="120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A56AF558-3840-5BAB-4F7C-8298D6EB2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4556140"/>
              </p:ext>
            </p:extLst>
          </p:nvPr>
        </p:nvGraphicFramePr>
        <p:xfrm>
          <a:off x="6374930" y="260176"/>
          <a:ext cx="5591620" cy="63376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4711">
                  <a:extLst>
                    <a:ext uri="{9D8B030D-6E8A-4147-A177-3AD203B41FA5}">
                      <a16:colId xmlns:a16="http://schemas.microsoft.com/office/drawing/2014/main" xmlns="" val="1774365775"/>
                    </a:ext>
                  </a:extLst>
                </a:gridCol>
                <a:gridCol w="673945">
                  <a:extLst>
                    <a:ext uri="{9D8B030D-6E8A-4147-A177-3AD203B41FA5}">
                      <a16:colId xmlns:a16="http://schemas.microsoft.com/office/drawing/2014/main" xmlns="" val="239787678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xmlns="" val="3705263614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xmlns="" val="1383957780"/>
                    </a:ext>
                  </a:extLst>
                </a:gridCol>
                <a:gridCol w="714664">
                  <a:extLst>
                    <a:ext uri="{9D8B030D-6E8A-4147-A177-3AD203B41FA5}">
                      <a16:colId xmlns:a16="http://schemas.microsoft.com/office/drawing/2014/main" xmlns="" val="1637906834"/>
                    </a:ext>
                  </a:extLst>
                </a:gridCol>
              </a:tblGrid>
              <a:tr h="228396"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Instituidor de pensão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422100"/>
                  </a:ext>
                </a:extLst>
              </a:tr>
              <a:tr h="30315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de Carreira dos Cargos de Reforma e Desenvolvimento Agrário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937136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De Enfermagem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6376470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De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Servicos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Gerais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0043114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Divers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26801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912604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Datilografo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8790366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Desenhista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72459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Motorista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4347122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Motorista Oficial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215841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Operador De Computador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2104073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Programador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047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Radiotelegrafista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545937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Administrativo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506128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Agricola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5280120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Pecuaria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9198148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Agrimensura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169589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Cadastro Rural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4858216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Arquivo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064578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Contabilidade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6265158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Agropecuaria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8798576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Colonizacao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213123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Microfilmagem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4576934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Desenvol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Agrario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980102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Telefonista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492612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Topografo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590540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Tradutor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1487732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Vigilante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590504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de Classificação de Cargos - PCC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46533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Administrativo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8116509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Servicos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Complementa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4441181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938943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Artifice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Carpintaria E Marc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1580378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De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Administracao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6563304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958203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De </a:t>
                      </a:r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Administracao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6352038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Motorista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63234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Contabilidade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2216982"/>
                  </a:ext>
                </a:extLst>
              </a:tr>
              <a:tr h="1554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3.583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1.639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6.187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096313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3F8369AD-3BBE-5F0A-57DC-51A84BF89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2056214"/>
              </p:ext>
            </p:extLst>
          </p:nvPr>
        </p:nvGraphicFramePr>
        <p:xfrm>
          <a:off x="594764" y="1169398"/>
          <a:ext cx="5054374" cy="45813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65383">
                  <a:extLst>
                    <a:ext uri="{9D8B030D-6E8A-4147-A177-3AD203B41FA5}">
                      <a16:colId xmlns:a16="http://schemas.microsoft.com/office/drawing/2014/main" xmlns="" val="177436577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xmlns="" val="2397876780"/>
                    </a:ext>
                  </a:extLst>
                </a:gridCol>
                <a:gridCol w="669791">
                  <a:extLst>
                    <a:ext uri="{9D8B030D-6E8A-4147-A177-3AD203B41FA5}">
                      <a16:colId xmlns:a16="http://schemas.microsoft.com/office/drawing/2014/main" xmlns="" val="3705263614"/>
                    </a:ext>
                  </a:extLst>
                </a:gridCol>
                <a:gridCol w="993996">
                  <a:extLst>
                    <a:ext uri="{9D8B030D-6E8A-4147-A177-3AD203B41FA5}">
                      <a16:colId xmlns:a16="http://schemas.microsoft.com/office/drawing/2014/main" xmlns="" val="1383957780"/>
                    </a:ext>
                  </a:extLst>
                </a:gridCol>
                <a:gridCol w="525129">
                  <a:extLst>
                    <a:ext uri="{9D8B030D-6E8A-4147-A177-3AD203B41FA5}">
                      <a16:colId xmlns:a16="http://schemas.microsoft.com/office/drawing/2014/main" xmlns="" val="1637906834"/>
                    </a:ext>
                  </a:extLst>
                </a:gridCol>
              </a:tblGrid>
              <a:tr h="282186"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Instituidor de pensão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422100"/>
                  </a:ext>
                </a:extLst>
              </a:tr>
              <a:tr h="47792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de Carreira dos Cargos de Reforma e Desenvolvimento Agrário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937136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Administrativo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474476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Agropecuarias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292953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Maritimas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Fluvi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7916436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Mecanizacao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Apoio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223870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Portaria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456870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Complemantares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3022867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Engenharia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8099225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Telec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Eletricidade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1257911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Maritmo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000631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Vigilancia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055292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Est De Obras 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Metalu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2547054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14595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Artifice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Aeronautica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3797317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Artifice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Artes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Graficas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549522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Artifice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Carpint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Marcenar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868510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Artifice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Comunicacoe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089499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Artifice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Mecanica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18672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Administrativo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424267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Administracao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8401485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167792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Administrativo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558286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De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Administracao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756894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3.583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1.639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6.187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09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573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F5192DD-0894-0F17-EBBD-F987B91F2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xmlns="" id="{BEEDAC8A-BFD0-6BDA-0358-F56F63F7E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0740" y="6002203"/>
            <a:ext cx="2576503" cy="58118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CCFAEB0-9B2F-7EBE-EDB1-A0CAF00FEA96}"/>
              </a:ext>
            </a:extLst>
          </p:cNvPr>
          <p:cNvSpPr/>
          <p:nvPr/>
        </p:nvSpPr>
        <p:spPr>
          <a:xfrm>
            <a:off x="479943" y="321787"/>
            <a:ext cx="703398" cy="1030369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5792D74-06BD-683A-D848-A51BBEE07E35}"/>
              </a:ext>
            </a:extLst>
          </p:cNvPr>
          <p:cNvSpPr txBox="1"/>
          <p:nvPr/>
        </p:nvSpPr>
        <p:spPr>
          <a:xfrm>
            <a:off x="479943" y="544583"/>
            <a:ext cx="651131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4400" b="1" spc="-300">
                <a:solidFill>
                  <a:srgbClr val="042940"/>
                </a:solidFill>
                <a:latin typeface="HP Simplified" panose="020B0606020204020204" pitchFamily="34" charset="0"/>
              </a:defRPr>
            </a:lvl1pPr>
          </a:lstStyle>
          <a:p>
            <a:pPr algn="just"/>
            <a:r>
              <a:rPr lang="pt-BR" sz="3200" spc="0">
                <a:solidFill>
                  <a:srgbClr val="183EFF"/>
                </a:solidFill>
                <a:latin typeface="Verdana Pro Cond Black"/>
              </a:rPr>
              <a:t>Quadro de pessoal do Incra - NA</a:t>
            </a:r>
            <a:endParaRPr lang="pt-BR" sz="3200" spc="0">
              <a:solidFill>
                <a:srgbClr val="183EFF"/>
              </a:solidFill>
              <a:latin typeface="Verdana Pro Cond Black" panose="020B0A0603050404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290F193-D748-1FD2-D711-EE0DFBA4B1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BA88D-D0B6-4B78-863C-4A56A55FE6E7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0D68DBD-6C76-F10F-2155-A1DE8FACFA2C}"/>
              </a:ext>
            </a:extLst>
          </p:cNvPr>
          <p:cNvSpPr txBox="1"/>
          <p:nvPr/>
        </p:nvSpPr>
        <p:spPr>
          <a:xfrm>
            <a:off x="1544876" y="4457177"/>
            <a:ext cx="670977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>
                <a:ea typeface="Calibri"/>
                <a:cs typeface="Calibri"/>
              </a:rPr>
              <a:t>Fonte: Painel Estatístico de Pessoal. Dados referentes a </a:t>
            </a:r>
            <a:r>
              <a:rPr lang="pt-BR" sz="1200" err="1">
                <a:ea typeface="Calibri"/>
                <a:cs typeface="Calibri"/>
              </a:rPr>
              <a:t>fev</a:t>
            </a:r>
            <a:r>
              <a:rPr lang="pt-BR" sz="1200">
                <a:ea typeface="Calibri"/>
                <a:cs typeface="Calibri"/>
              </a:rPr>
              <a:t>/2024.</a:t>
            </a:r>
            <a:endParaRPr lang="pt-BR" sz="120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xmlns="" id="{B6638E72-81B1-23B1-4BA9-845B2842E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1833814"/>
              </p:ext>
            </p:extLst>
          </p:nvPr>
        </p:nvGraphicFramePr>
        <p:xfrm>
          <a:off x="1544876" y="1673941"/>
          <a:ext cx="9138829" cy="27067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23452">
                  <a:extLst>
                    <a:ext uri="{9D8B030D-6E8A-4147-A177-3AD203B41FA5}">
                      <a16:colId xmlns:a16="http://schemas.microsoft.com/office/drawing/2014/main" xmlns="" val="953178446"/>
                    </a:ext>
                  </a:extLst>
                </a:gridCol>
                <a:gridCol w="2074669">
                  <a:extLst>
                    <a:ext uri="{9D8B030D-6E8A-4147-A177-3AD203B41FA5}">
                      <a16:colId xmlns:a16="http://schemas.microsoft.com/office/drawing/2014/main" xmlns="" val="1597530731"/>
                    </a:ext>
                  </a:extLst>
                </a:gridCol>
                <a:gridCol w="1063053">
                  <a:extLst>
                    <a:ext uri="{9D8B030D-6E8A-4147-A177-3AD203B41FA5}">
                      <a16:colId xmlns:a16="http://schemas.microsoft.com/office/drawing/2014/main" xmlns="" val="3773025900"/>
                    </a:ext>
                  </a:extLst>
                </a:gridCol>
                <a:gridCol w="1817478">
                  <a:extLst>
                    <a:ext uri="{9D8B030D-6E8A-4147-A177-3AD203B41FA5}">
                      <a16:colId xmlns:a16="http://schemas.microsoft.com/office/drawing/2014/main" xmlns="" val="1159801359"/>
                    </a:ext>
                  </a:extLst>
                </a:gridCol>
                <a:gridCol w="960177">
                  <a:extLst>
                    <a:ext uri="{9D8B030D-6E8A-4147-A177-3AD203B41FA5}">
                      <a16:colId xmlns:a16="http://schemas.microsoft.com/office/drawing/2014/main" xmlns="" val="4054169154"/>
                    </a:ext>
                  </a:extLst>
                </a:gridCol>
              </a:tblGrid>
              <a:tr h="435964"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CE6F1"/>
                        </a:highligh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Aposentado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Instituidor de pensão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7724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de Carreira dos Cargos de Reforma e Desenvolvimento Agrário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6735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 De Portaria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080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Artifice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Mecanica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5303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Servicos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Diversos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9858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De </a:t>
                      </a:r>
                      <a:r>
                        <a:rPr lang="pt-BR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Servicos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Gerais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3172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</a:t>
                      </a:r>
                      <a:r>
                        <a:rPr lang="pt-BR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Agropecuari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87473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Vigilante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2645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CE6F1"/>
                          </a:highlight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880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46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E0C0FE-01B3-A632-F656-41D3E0F9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AC748D-3903-D9DD-4EFE-F6920CB26C13}"/>
              </a:ext>
            </a:extLst>
          </p:cNvPr>
          <p:cNvSpPr txBox="1"/>
          <p:nvPr/>
        </p:nvSpPr>
        <p:spPr>
          <a:xfrm>
            <a:off x="465599" y="503447"/>
            <a:ext cx="113696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>
                <a:cs typeface="Calibri"/>
              </a:rPr>
              <a:t>Propostas para o Plano de Carreira dos Cargos de Reforma e Desenvolvimento Agrário: </a:t>
            </a:r>
            <a:endParaRPr lang="pt-BR" sz="4000" b="1">
              <a:ea typeface="Calibri"/>
              <a:cs typeface="Calibri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80683360-5459-E06E-1077-4D6F3544D480}"/>
              </a:ext>
            </a:extLst>
          </p:cNvPr>
          <p:cNvCxnSpPr>
            <a:cxnSpLocks/>
          </p:cNvCxnSpPr>
          <p:nvPr/>
        </p:nvCxnSpPr>
        <p:spPr>
          <a:xfrm>
            <a:off x="535856" y="1878757"/>
            <a:ext cx="10819604" cy="0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82BDD8B-744C-8C43-E06F-A459641D14FA}"/>
              </a:ext>
            </a:extLst>
          </p:cNvPr>
          <p:cNvSpPr txBox="1"/>
          <p:nvPr/>
        </p:nvSpPr>
        <p:spPr>
          <a:xfrm>
            <a:off x="535169" y="2156108"/>
            <a:ext cx="11231504" cy="41831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2pPr marL="800100" lvl="1" indent="-342900">
              <a:spcBef>
                <a:spcPts val="1000"/>
              </a:spcBef>
              <a:buFont typeface="Wingdings" panose="05000000000000000000" pitchFamily="2" charset="2"/>
              <a:buChar char="§"/>
              <a:defRPr>
                <a:solidFill>
                  <a:srgbClr val="042940"/>
                </a:solidFill>
                <a:latin typeface="HP Simplified Light" panose="020B0406020204020204" pitchFamily="34" charset="0"/>
              </a:defRPr>
            </a:lvl2pPr>
          </a:lstStyle>
          <a:p>
            <a:pPr indent="-342900" algn="just">
              <a:buClr>
                <a:srgbClr val="FFCF00"/>
              </a:buClr>
              <a:buFont typeface="Wingdings"/>
              <a:buChar char="Ø"/>
            </a:pPr>
            <a:r>
              <a:rPr lang="pt-BR" sz="2200" dirty="0">
                <a:latin typeface="Calibri"/>
                <a:cs typeface="Calibri"/>
              </a:rPr>
              <a:t>Manutenção do Plano de Reforma e Desenvolvimento Agrário (Lei 11.090/2005);</a:t>
            </a:r>
          </a:p>
          <a:p>
            <a:pPr indent="-342900" algn="just">
              <a:buClr>
                <a:srgbClr val="FFCF00"/>
              </a:buClr>
              <a:buFont typeface="Wingdings"/>
              <a:buChar char="Ø"/>
            </a:pPr>
            <a:r>
              <a:rPr lang="pt-BR" sz="2200" dirty="0">
                <a:latin typeface="Calibri"/>
                <a:cs typeface="Calibri"/>
              </a:rPr>
              <a:t>Reestruturação do Plano de Carreira por meio de:</a:t>
            </a:r>
            <a:endParaRPr lang="pt-BR" sz="2200" dirty="0">
              <a:cs typeface="Calibri"/>
            </a:endParaRPr>
          </a:p>
          <a:p>
            <a:pPr lvl="1" algn="just">
              <a:buClr>
                <a:srgbClr val="FFCF00"/>
              </a:buClr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Alargamento da estrutura de 16 para 20 níveis;</a:t>
            </a:r>
          </a:p>
          <a:p>
            <a:pPr lvl="1" algn="just">
              <a:buClr>
                <a:srgbClr val="FFCF00"/>
              </a:buClr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Reajuste remuneratório que garante reajuste real ao longo do período 2023/2026;</a:t>
            </a:r>
            <a:endParaRPr lang="pt-BR" sz="2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 algn="just">
              <a:spcBef>
                <a:spcPts val="500"/>
              </a:spcBef>
              <a:buClr>
                <a:srgbClr val="FFCF00"/>
              </a:buClr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Valorização da relação VB/GD ao longo da tabela;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 algn="just">
              <a:spcBef>
                <a:spcPts val="500"/>
              </a:spcBef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Aproximação dos salários de entrada de NS (Analista e Perito);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 algn="just">
              <a:spcBef>
                <a:spcPts val="500"/>
              </a:spcBef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Aproximação remuneratória ao longo da tabela entre cargos de NS (Analista e Perito);</a:t>
            </a:r>
          </a:p>
          <a:p>
            <a:pPr lvl="1" algn="just">
              <a:buClr>
                <a:srgbClr val="FFCF00"/>
              </a:buClr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Transversalização do Plano de Carreira para órgãos e entidades que atuam nessa política (Incra e MDA – avaliar se outras </a:t>
            </a:r>
            <a:r>
              <a:rPr lang="pt-BR" sz="2200" dirty="0" err="1">
                <a:solidFill>
                  <a:schemeClr val="tx1"/>
                </a:solidFill>
                <a:latin typeface="Calibri"/>
                <a:cs typeface="Calibri"/>
              </a:rPr>
              <a:t>tb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);</a:t>
            </a:r>
            <a:endParaRPr lang="pt-BR" sz="2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 algn="just">
              <a:buClr>
                <a:srgbClr val="FFCF00"/>
              </a:buClr>
              <a:buAutoNum type="arabicParenR"/>
            </a:pP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Órgão supervisor sugerido: INCRA.</a:t>
            </a:r>
            <a:endParaRPr lang="pt-BR" sz="2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7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C6E331D-5584-64A2-42B1-7441D7962C79}"/>
              </a:ext>
            </a:extLst>
          </p:cNvPr>
          <p:cNvSpPr txBox="1"/>
          <p:nvPr/>
        </p:nvSpPr>
        <p:spPr>
          <a:xfrm>
            <a:off x="245020" y="463342"/>
            <a:ext cx="113696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>
                <a:cs typeface="Calibri"/>
              </a:rPr>
              <a:t>Proposta de Tabelas - Plano de Carreira dos Cargos de Reforma e Desenvolvimento Agrário</a:t>
            </a:r>
            <a:r>
              <a:rPr lang="pt-BR" sz="4000" b="1">
                <a:solidFill>
                  <a:srgbClr val="000000"/>
                </a:solidFill>
                <a:cs typeface="Calibri"/>
              </a:rPr>
              <a:t> </a:t>
            </a:r>
            <a:r>
              <a:rPr lang="pt-BR" sz="4000" b="1">
                <a:solidFill>
                  <a:srgbClr val="FF0000"/>
                </a:solidFill>
                <a:cs typeface="Calibri"/>
              </a:rPr>
              <a:t>(ATUAL)</a:t>
            </a:r>
            <a:endParaRPr lang="pt-BR">
              <a:solidFill>
                <a:srgbClr val="FF0000"/>
              </a:solidFill>
            </a:endParaRP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B0A11B81-BDE7-F872-BCA3-B3FD6762B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9581466"/>
              </p:ext>
            </p:extLst>
          </p:nvPr>
        </p:nvGraphicFramePr>
        <p:xfrm>
          <a:off x="838200" y="2216922"/>
          <a:ext cx="10515593" cy="4000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7598">
                  <a:extLst>
                    <a:ext uri="{9D8B030D-6E8A-4147-A177-3AD203B41FA5}">
                      <a16:colId xmlns:a16="http://schemas.microsoft.com/office/drawing/2014/main" xmlns="" val="2968338726"/>
                    </a:ext>
                  </a:extLst>
                </a:gridCol>
                <a:gridCol w="706648">
                  <a:extLst>
                    <a:ext uri="{9D8B030D-6E8A-4147-A177-3AD203B41FA5}">
                      <a16:colId xmlns:a16="http://schemas.microsoft.com/office/drawing/2014/main" xmlns="" val="2394865849"/>
                    </a:ext>
                  </a:extLst>
                </a:gridCol>
                <a:gridCol w="790773">
                  <a:extLst>
                    <a:ext uri="{9D8B030D-6E8A-4147-A177-3AD203B41FA5}">
                      <a16:colId xmlns:a16="http://schemas.microsoft.com/office/drawing/2014/main" xmlns="" val="537649809"/>
                    </a:ext>
                  </a:extLst>
                </a:gridCol>
                <a:gridCol w="794979">
                  <a:extLst>
                    <a:ext uri="{9D8B030D-6E8A-4147-A177-3AD203B41FA5}">
                      <a16:colId xmlns:a16="http://schemas.microsoft.com/office/drawing/2014/main" xmlns="" val="333255847"/>
                    </a:ext>
                  </a:extLst>
                </a:gridCol>
                <a:gridCol w="794979">
                  <a:extLst>
                    <a:ext uri="{9D8B030D-6E8A-4147-A177-3AD203B41FA5}">
                      <a16:colId xmlns:a16="http://schemas.microsoft.com/office/drawing/2014/main" xmlns="" val="2253957198"/>
                    </a:ext>
                  </a:extLst>
                </a:gridCol>
                <a:gridCol w="218724">
                  <a:extLst>
                    <a:ext uri="{9D8B030D-6E8A-4147-A177-3AD203B41FA5}">
                      <a16:colId xmlns:a16="http://schemas.microsoft.com/office/drawing/2014/main" xmlns="" val="3897464274"/>
                    </a:ext>
                  </a:extLst>
                </a:gridCol>
                <a:gridCol w="794979">
                  <a:extLst>
                    <a:ext uri="{9D8B030D-6E8A-4147-A177-3AD203B41FA5}">
                      <a16:colId xmlns:a16="http://schemas.microsoft.com/office/drawing/2014/main" xmlns="" val="3000393893"/>
                    </a:ext>
                  </a:extLst>
                </a:gridCol>
                <a:gridCol w="794979">
                  <a:extLst>
                    <a:ext uri="{9D8B030D-6E8A-4147-A177-3AD203B41FA5}">
                      <a16:colId xmlns:a16="http://schemas.microsoft.com/office/drawing/2014/main" xmlns="" val="2790955515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xmlns="" val="1181991337"/>
                    </a:ext>
                  </a:extLst>
                </a:gridCol>
                <a:gridCol w="1144097">
                  <a:extLst>
                    <a:ext uri="{9D8B030D-6E8A-4147-A177-3AD203B41FA5}">
                      <a16:colId xmlns:a16="http://schemas.microsoft.com/office/drawing/2014/main" xmlns="" val="2845414113"/>
                    </a:ext>
                  </a:extLst>
                </a:gridCol>
                <a:gridCol w="858072">
                  <a:extLst>
                    <a:ext uri="{9D8B030D-6E8A-4147-A177-3AD203B41FA5}">
                      <a16:colId xmlns:a16="http://schemas.microsoft.com/office/drawing/2014/main" xmlns="" val="4162204249"/>
                    </a:ext>
                  </a:extLst>
                </a:gridCol>
                <a:gridCol w="487923">
                  <a:extLst>
                    <a:ext uri="{9D8B030D-6E8A-4147-A177-3AD203B41FA5}">
                      <a16:colId xmlns:a16="http://schemas.microsoft.com/office/drawing/2014/main" xmlns="" val="330866700"/>
                    </a:ext>
                  </a:extLst>
                </a:gridCol>
                <a:gridCol w="437448">
                  <a:extLst>
                    <a:ext uri="{9D8B030D-6E8A-4147-A177-3AD203B41FA5}">
                      <a16:colId xmlns:a16="http://schemas.microsoft.com/office/drawing/2014/main" xmlns="" val="1407535808"/>
                    </a:ext>
                  </a:extLst>
                </a:gridCol>
                <a:gridCol w="521573">
                  <a:extLst>
                    <a:ext uri="{9D8B030D-6E8A-4147-A177-3AD203B41FA5}">
                      <a16:colId xmlns:a16="http://schemas.microsoft.com/office/drawing/2014/main" xmlns="" val="2428564770"/>
                    </a:ext>
                  </a:extLst>
                </a:gridCol>
                <a:gridCol w="521573">
                  <a:extLst>
                    <a:ext uri="{9D8B030D-6E8A-4147-A177-3AD203B41FA5}">
                      <a16:colId xmlns:a16="http://schemas.microsoft.com/office/drawing/2014/main" xmlns="" val="2564973095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GDARA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GDARA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APOSENTADO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66196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80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100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TOTAL (em R$)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50 </a:t>
                      </a:r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pts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TOTAL (em R$)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Quantitativo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102987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( * 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80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100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( ** 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50 pts.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2628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CFFCC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D=(A+B)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E=(A+B+D)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FFCC"/>
                          </a:highlight>
                          <a:latin typeface="Arial"/>
                        </a:rPr>
                        <a:t>  G=(A+B+G)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APOS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INST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80"/>
                          </a:solidFill>
                          <a:effectLst/>
                          <a:highlight>
                            <a:srgbClr val="C0C0C0"/>
                          </a:highlight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9529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ESPECIAL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4.198,21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6.520,00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8.150,00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10.718,21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12.348,21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4.075,00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8.273,21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613183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4.075,92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6.198,40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7.748,00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10.274,32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11.823,92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3.874,00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7.949,92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706397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3.957,21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5.892,00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7.365,00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9.849,21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11.322,21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3.682,50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7.639,71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4078048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3.733,22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5.356,00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6.695,00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9.089,22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10.428,22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3.347,50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7.080,72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99991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3.624,48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5.092,00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6.365,00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8.716,48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9.989,48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3.182,50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6.806,98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774929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3.518,91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4.840,00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6.050,00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8.358,91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9.568,91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3.025,00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6.543,91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70584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3.416,42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4.600,00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5.750,00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8.016,42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9.166,42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2.875,00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6.291,42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2205180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3.223,04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4.182,40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5.228,00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7.405,44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8.451,04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2.614,00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5.837,04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220714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3.129,17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3.975,20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4.969,00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7.104,37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8.098,17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2.484,50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5.613,67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66631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3.038,03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3.779,20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4.724,00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6.817,23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7.762,03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2.362,00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5.400,03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035522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2.949,54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3.592,80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4.491,00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6.542,34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7.440,54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2.245,50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5.195,04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0707688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2.782,58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3.357,60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4.197,00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6.140,18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6.979,58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2.098,50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4.881,08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47789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2.701,54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3.190,40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3.988,00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5.891,94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6.689,54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1.994,00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4.695,54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625171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2.622,86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3.032,80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3.791,00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5.655,66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6.413,86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1.895,50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4.518,36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81512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2.546,46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2.883,20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3.604,00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5.429,66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6.150,46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1.802,00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4.348,46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07335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2.472,29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2.740,00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3.425,00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5.212,29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5.897,29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1.712,50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4.184,79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1723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6745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345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E0C0FE-01B3-A632-F656-41D3E0F9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AC748D-3903-D9DD-4EFE-F6920CB26C13}"/>
              </a:ext>
            </a:extLst>
          </p:cNvPr>
          <p:cNvSpPr txBox="1"/>
          <p:nvPr/>
        </p:nvSpPr>
        <p:spPr>
          <a:xfrm>
            <a:off x="245020" y="463342"/>
            <a:ext cx="113696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>
                <a:cs typeface="Calibri"/>
              </a:rPr>
              <a:t>Proposta de Tabelas - Plano de Carreira dos Cargos de Reforma e Desenvolvimento Agrário</a:t>
            </a:r>
            <a:r>
              <a:rPr lang="pt-BR" sz="4000" b="1">
                <a:solidFill>
                  <a:srgbClr val="000000"/>
                </a:solidFill>
                <a:cs typeface="Calibri"/>
              </a:rPr>
              <a:t> </a:t>
            </a:r>
            <a:r>
              <a:rPr lang="pt-BR" sz="4000" b="1">
                <a:solidFill>
                  <a:srgbClr val="FF0000"/>
                </a:solidFill>
                <a:cs typeface="Calibri"/>
              </a:rPr>
              <a:t>(2025/2026)</a:t>
            </a:r>
            <a:endParaRPr lang="pt-BR">
              <a:solidFill>
                <a:srgbClr val="FF0000"/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80683360-5459-E06E-1077-4D6F3544D480}"/>
              </a:ext>
            </a:extLst>
          </p:cNvPr>
          <p:cNvCxnSpPr>
            <a:cxnSpLocks/>
          </p:cNvCxnSpPr>
          <p:nvPr/>
        </p:nvCxnSpPr>
        <p:spPr>
          <a:xfrm>
            <a:off x="355381" y="1788520"/>
            <a:ext cx="10819604" cy="0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474B5CF6-9578-D304-DF36-1664D8EA1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3461743"/>
              </p:ext>
            </p:extLst>
          </p:nvPr>
        </p:nvGraphicFramePr>
        <p:xfrm>
          <a:off x="1584926" y="1933497"/>
          <a:ext cx="3111500" cy="47415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17785272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10509228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95397658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19429391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400377519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47479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710068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6716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83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3742921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6.094,27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7.365,29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13.459,55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355644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5.916,76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7.150,76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13.067,52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535633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5.744,43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6.942,48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12.686,91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13287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5.577,12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6.740,27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12.317,39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45697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5.414,68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6.543,95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11.958,63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3026975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5.103,85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6.168,31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11.272,16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658815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4.955,20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5.988,64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10.943,84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289084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4.810,87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5.814,22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10.625,09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07918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4.670,75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5.644,87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10.315,62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090056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4.534,71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5.480,46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10.015,17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4255318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4.274,39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5.165,87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9.440,26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794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4.149,90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5.015,40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9.165,30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09972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4.029,03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4.869,32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8.898,35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83616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3.911,68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4.727,49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8.639,17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494027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3.797,74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4.589,80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8.387,54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0232521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3.579,74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4.326,32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7.906,06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84376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3.475,47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4.200,32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7.675,79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58983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3.374,25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4.077,97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7.452,22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8378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3.275,97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3.959,20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7.235,17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0278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3.180,55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3.843,89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7.024,44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7273728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78886E72-9D9C-D1FA-ACBF-4D7CA1158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3260684"/>
              </p:ext>
            </p:extLst>
          </p:nvPr>
        </p:nvGraphicFramePr>
        <p:xfrm>
          <a:off x="6289074" y="1933497"/>
          <a:ext cx="3444785" cy="47415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0399">
                  <a:extLst>
                    <a:ext uri="{9D8B030D-6E8A-4147-A177-3AD203B41FA5}">
                      <a16:colId xmlns:a16="http://schemas.microsoft.com/office/drawing/2014/main" xmlns="" val="2403860759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284600507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1007977723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73020412"/>
                    </a:ext>
                  </a:extLst>
                </a:gridCol>
                <a:gridCol w="803189">
                  <a:extLst>
                    <a:ext uri="{9D8B030D-6E8A-4147-A177-3AD203B41FA5}">
                      <a16:colId xmlns:a16="http://schemas.microsoft.com/office/drawing/2014/main" xmlns="" val="155551513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49171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70443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096969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564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9581350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7.990,32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5.940,31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13.930,63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11552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7.720,45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5.804,43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13.524,88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46840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7.496,45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5.634,50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13.130,95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678779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7.278,95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5.469,56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12.748,50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51999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7.067,75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5.309,43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12.377,18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4147152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6.598,40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5.068,29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11.666,68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79379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6.406,95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4.919,92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11.326,87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63502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6.221,06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4.775,90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10.996,96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841929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6.040,56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4.636,10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10.676,66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05265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5.865,30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4.500,39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10.365,69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5947431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5.475,80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4.294,87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9.770,66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67227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5.316,92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4.169,16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9.486,08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928945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5.162,66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4.047,14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9.209,79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401829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5.012,87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3.928,68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8.941,54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81803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4.867,42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3.813,69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8.681,11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4521977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4.544,19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3.638,60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8.182,78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32853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4.412,34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3.532,11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7.944,45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21804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4.284,32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3.428,74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7.713,06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9279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4.160,02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3.328,40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7.488,41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85969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4.039,32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3.230,99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/>
                        </a:rPr>
                        <a:t>7.270,30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801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278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E0C0FE-01B3-A632-F656-41D3E0F9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AC748D-3903-D9DD-4EFE-F6920CB26C13}"/>
              </a:ext>
            </a:extLst>
          </p:cNvPr>
          <p:cNvSpPr txBox="1"/>
          <p:nvPr/>
        </p:nvSpPr>
        <p:spPr>
          <a:xfrm>
            <a:off x="245020" y="463342"/>
            <a:ext cx="113696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>
                <a:cs typeface="Calibri"/>
              </a:rPr>
              <a:t>Proposta de Tabelas - Plano de Carreira dos Cargos de Reforma e Desenvolvimento Agrário</a:t>
            </a:r>
            <a:r>
              <a:rPr lang="pt-BR" sz="4000" b="1">
                <a:solidFill>
                  <a:srgbClr val="000000"/>
                </a:solidFill>
                <a:cs typeface="Calibri"/>
              </a:rPr>
              <a:t> </a:t>
            </a:r>
            <a:r>
              <a:rPr lang="pt-BR" sz="4000" b="1">
                <a:solidFill>
                  <a:srgbClr val="FF0000"/>
                </a:solidFill>
                <a:cs typeface="Calibri"/>
              </a:rPr>
              <a:t>(2025/2026)</a:t>
            </a:r>
            <a:endParaRPr lang="pt-BR">
              <a:solidFill>
                <a:srgbClr val="FF0000"/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80683360-5459-E06E-1077-4D6F3544D480}"/>
              </a:ext>
            </a:extLst>
          </p:cNvPr>
          <p:cNvCxnSpPr>
            <a:cxnSpLocks/>
          </p:cNvCxnSpPr>
          <p:nvPr/>
        </p:nvCxnSpPr>
        <p:spPr>
          <a:xfrm>
            <a:off x="355381" y="1788520"/>
            <a:ext cx="10819604" cy="0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7FCB95A3-E94F-11E1-FECB-BF1CEC5D4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8569348"/>
              </p:ext>
            </p:extLst>
          </p:nvPr>
        </p:nvGraphicFramePr>
        <p:xfrm>
          <a:off x="596585" y="1964928"/>
          <a:ext cx="10578400" cy="4643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4047976693"/>
                    </a:ext>
                  </a:extLst>
                </a:gridCol>
                <a:gridCol w="520698">
                  <a:extLst>
                    <a:ext uri="{9D8B030D-6E8A-4147-A177-3AD203B41FA5}">
                      <a16:colId xmlns:a16="http://schemas.microsoft.com/office/drawing/2014/main" xmlns="" val="261968169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215141558"/>
                    </a:ext>
                  </a:extLst>
                </a:gridCol>
                <a:gridCol w="615949">
                  <a:extLst>
                    <a:ext uri="{9D8B030D-6E8A-4147-A177-3AD203B41FA5}">
                      <a16:colId xmlns:a16="http://schemas.microsoft.com/office/drawing/2014/main" xmlns="" val="395183424"/>
                    </a:ext>
                  </a:extLst>
                </a:gridCol>
                <a:gridCol w="749298">
                  <a:extLst>
                    <a:ext uri="{9D8B030D-6E8A-4147-A177-3AD203B41FA5}">
                      <a16:colId xmlns:a16="http://schemas.microsoft.com/office/drawing/2014/main" xmlns="" val="847036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742044782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680176489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2724374084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1106281798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2331085605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2342848431"/>
                    </a:ext>
                  </a:extLst>
                </a:gridCol>
                <a:gridCol w="615949">
                  <a:extLst>
                    <a:ext uri="{9D8B030D-6E8A-4147-A177-3AD203B41FA5}">
                      <a16:colId xmlns:a16="http://schemas.microsoft.com/office/drawing/2014/main" xmlns="" val="1787722675"/>
                    </a:ext>
                  </a:extLst>
                </a:gridCol>
                <a:gridCol w="731108">
                  <a:extLst>
                    <a:ext uri="{9D8B030D-6E8A-4147-A177-3AD203B41FA5}">
                      <a16:colId xmlns:a16="http://schemas.microsoft.com/office/drawing/2014/main" xmlns="" val="2721581997"/>
                    </a:ext>
                  </a:extLst>
                </a:gridCol>
                <a:gridCol w="628135">
                  <a:extLst>
                    <a:ext uri="{9D8B030D-6E8A-4147-A177-3AD203B41FA5}">
                      <a16:colId xmlns:a16="http://schemas.microsoft.com/office/drawing/2014/main" xmlns="" val="4267993568"/>
                    </a:ext>
                  </a:extLst>
                </a:gridCol>
                <a:gridCol w="675845">
                  <a:extLst>
                    <a:ext uri="{9D8B030D-6E8A-4147-A177-3AD203B41FA5}">
                      <a16:colId xmlns:a16="http://schemas.microsoft.com/office/drawing/2014/main" xmlns="" val="4101602582"/>
                    </a:ext>
                  </a:extLst>
                </a:gridCol>
                <a:gridCol w="669324">
                  <a:extLst>
                    <a:ext uri="{9D8B030D-6E8A-4147-A177-3AD203B41FA5}">
                      <a16:colId xmlns:a16="http://schemas.microsoft.com/office/drawing/2014/main" xmlns="" val="1455038876"/>
                    </a:ext>
                  </a:extLst>
                </a:gridCol>
              </a:tblGrid>
              <a:tr h="15798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4468410"/>
                  </a:ext>
                </a:extLst>
              </a:tr>
              <a:tr h="15798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196793"/>
                  </a:ext>
                </a:extLst>
              </a:tr>
              <a:tr h="1795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CLASSE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PADRÃO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VB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GDAPA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2885055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512430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SEDE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3487274"/>
                  </a:ext>
                </a:extLst>
              </a:tr>
              <a:tr h="179525"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Dif. 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/>
                        </a:rPr>
                        <a:t>A+B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Dif. 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ACUM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9615900"/>
                  </a:ext>
                </a:extLst>
              </a:tr>
              <a:tr h="1795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6.094,27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7.365,29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13.459,55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1.111,34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7.990,32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5.940,31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13.930,63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1.582,42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329460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5.916,76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7.150,76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13.067,52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1.243,60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7.720,45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5.804,43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13.524,88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1.700,96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8759838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5.744,43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6.942,48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12.686,91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1.364,70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7.496,45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5.634,50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13.130,95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1.808,74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269802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5.577,12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6.740,27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12.317,39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1.889,17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7.278,95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5.469,56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12.748,50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2.320,28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8295873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5.414,68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6.543,95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11.958,63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1.969,15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7.067,75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5.309,43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12.377,18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2.387,70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208408"/>
                  </a:ext>
                </a:extLst>
              </a:tr>
              <a:tr h="1795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5.103,85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6.168,31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11.272,16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1.703,25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6.598,40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5.068,29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11.666,68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2.097,77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382618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4.955,20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5.988,64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10.943,84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1.777,42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6.406,95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4.919,92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11.326,87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2.160,45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874448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4.810,87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5.814,22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10.625,09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2.174,05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6.221,06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4.775,90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10.996,96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2.545,92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762276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4.670,75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5.644,87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10.315,62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2.217,45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6.040,56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4.636,10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10.676,66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2.578,49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1416059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4.534,71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5.480,46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10.015,17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2.253,14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5.865,30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10.365,69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2.603,66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667758"/>
                  </a:ext>
                </a:extLst>
              </a:tr>
              <a:tr h="1795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4.274,39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5.165,87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9.440,26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1.999,72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5.475,80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4.294,87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9.770,66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2.330,12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634458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4.149,90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5.015,40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9.165,30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2.185,72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5.316,92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4.169,16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9.486,08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2.506,50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927127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4.029,03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4.869,32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8.898,35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2.208,81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5.162,66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4.047,14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9.209,79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2.520,25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5754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3.911,68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4.727,49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8.639,17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2.225,31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5.012,87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3.928,68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8.941,54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2.527,68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370588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3.797,74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4.589,80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8.387,54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2.237,08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4.867,42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3.813,69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8.681,11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2.530,65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5150841"/>
                  </a:ext>
                </a:extLst>
              </a:tr>
              <a:tr h="1795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3.579,74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4.326,32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7.906,06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2.008,77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4.544,19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3.638,60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8.182,78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 2.285,49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615698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3.475,47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7.675,79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4.412,34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3.532,11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7.944,45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367882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3.374,25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4.077,97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7.452,22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4.284,32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3.428,74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7.713,06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90058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3.275,97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3.959,20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7.235,17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4.160,02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3.328,40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7.488,41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934972"/>
                  </a:ext>
                </a:extLst>
              </a:tr>
              <a:tr h="179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3.843,89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7.024,44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4.039,32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3.230,99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7.270,30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893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2084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078047FC0F7544BA6F049CF7692809" ma:contentTypeVersion="4" ma:contentTypeDescription="Crie um novo documento." ma:contentTypeScope="" ma:versionID="3b07d1dc0afd13f009408a57084d4498">
  <xsd:schema xmlns:xsd="http://www.w3.org/2001/XMLSchema" xmlns:xs="http://www.w3.org/2001/XMLSchema" xmlns:p="http://schemas.microsoft.com/office/2006/metadata/properties" xmlns:ns2="cbea1b7d-7b24-4ae1-8db5-7f85da08e30f" targetNamespace="http://schemas.microsoft.com/office/2006/metadata/properties" ma:root="true" ma:fieldsID="865351c467ed69b1fd113766bb10a421" ns2:_="">
    <xsd:import namespace="cbea1b7d-7b24-4ae1-8db5-7f85da08e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a1b7d-7b24-4ae1-8db5-7f85da08e3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BC167D-A3A3-4B5C-8684-9BB3D2DAEC0E}">
  <ds:schemaRefs>
    <ds:schemaRef ds:uri="cbea1b7d-7b24-4ae1-8db5-7f85da08e3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B71373-2F13-44EA-AAE7-A3086DFC9169}">
  <ds:schemaRefs>
    <ds:schemaRef ds:uri="cbea1b7d-7b24-4ae1-8db5-7f85da08e30f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E2D853C-A733-42BC-836F-4132BEAC8A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3674</Words>
  <Application>Microsoft Office PowerPoint</Application>
  <PresentationFormat>Personalizar</PresentationFormat>
  <Paragraphs>2891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PAULO COSTA PESSOA</dc:creator>
  <cp:lastModifiedBy>Fátima</cp:lastModifiedBy>
  <cp:revision>6</cp:revision>
  <cp:lastPrinted>2024-05-02T17:48:09Z</cp:lastPrinted>
  <dcterms:created xsi:type="dcterms:W3CDTF">2023-01-30T16:56:18Z</dcterms:created>
  <dcterms:modified xsi:type="dcterms:W3CDTF">2024-05-03T22:48:32Z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0x010100F5078047FC0F7544BA6F049CF7692809</vt:lpwstr>
  </property>
</Properties>
</file>