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704" r:id="rId5"/>
    <p:sldMasterId id="2147483716" r:id="rId6"/>
  </p:sldMasterIdLst>
  <p:notesMasterIdLst>
    <p:notesMasterId r:id="rId31"/>
  </p:notesMasterIdLst>
  <p:handoutMasterIdLst>
    <p:handoutMasterId r:id="rId32"/>
  </p:handoutMasterIdLst>
  <p:sldIdLst>
    <p:sldId id="4367" r:id="rId7"/>
    <p:sldId id="4325" r:id="rId8"/>
    <p:sldId id="4359" r:id="rId9"/>
    <p:sldId id="6235" r:id="rId10"/>
    <p:sldId id="6236" r:id="rId11"/>
    <p:sldId id="4388" r:id="rId12"/>
    <p:sldId id="4384" r:id="rId13"/>
    <p:sldId id="6223" r:id="rId14"/>
    <p:sldId id="4385" r:id="rId15"/>
    <p:sldId id="4386" r:id="rId16"/>
    <p:sldId id="4392" r:id="rId17"/>
    <p:sldId id="272" r:id="rId18"/>
    <p:sldId id="271" r:id="rId19"/>
    <p:sldId id="264" r:id="rId20"/>
    <p:sldId id="4394" r:id="rId21"/>
    <p:sldId id="4395" r:id="rId22"/>
    <p:sldId id="278" r:id="rId23"/>
    <p:sldId id="280" r:id="rId24"/>
    <p:sldId id="290" r:id="rId25"/>
    <p:sldId id="4396" r:id="rId26"/>
    <p:sldId id="4372" r:id="rId27"/>
    <p:sldId id="4371" r:id="rId28"/>
    <p:sldId id="4376" r:id="rId29"/>
    <p:sldId id="4326" r:id="rId3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50CE00-EB3B-4895-D877-37EA054D7052}" name="KEILA MARIA ALVES" initials="KA" userId="S::keila.alves@economia.gov.br::12cc8a5d-c51f-489f-827c-98b4d109cdcd" providerId="AD"/>
  <p188:author id="{2081844A-46A7-C1D2-2DD5-28116ADBFC31}" name="Ricardo Freitas da Silva" initials="RS" userId="S::ricardo.freitas@economia.gov.br::cd436c1d-5ea9-4652-94b5-9d05496bc28b" providerId="AD"/>
  <p188:author id="{054DD754-5870-9B36-365C-BF52E7601D0D}" name="Juliana Mota Loureiro" initials="JL" userId="S::juliana.loureiro@economia.gov.br::27a583ea-f362-4b0f-bb42-f1cc6d8c40e2" providerId="AD"/>
  <p188:author id="{6372B1C8-A286-C07E-DF7D-A227A6D2547A}" name="PRISCILA DE FIGUEIREDO AQUINO CARDOSO" initials="PC" userId="S::priscila.aquino@economia.gov.br::9bd53739-3237-4cbe-ba40-cb1562ddc262" providerId="AD"/>
  <p188:author id="{B620A3D8-CE00-70A7-2842-DC5DD3029B77}" name="Eloisa Dias Martins de Souza" initials="ES" userId="S::eloisa.souza@economia.gov.br::ed54507f-5bf1-450a-993f-ee4e324007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28F4"/>
    <a:srgbClr val="FFFFFF"/>
    <a:srgbClr val="EDEDED"/>
    <a:srgbClr val="CFD5EA"/>
    <a:srgbClr val="89C064"/>
    <a:srgbClr val="3259A0"/>
    <a:srgbClr val="83BC5C"/>
    <a:srgbClr val="5F86CD"/>
    <a:srgbClr val="18374D"/>
    <a:srgbClr val="1537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mp.intra\bsa-arquivos\SGP\GABINETE\CGINF\GESTAO%20DA%20INFORMA&#199;&#195;O\1.%20IMPACTOS\C&#225;lculos%20de%20Impacto%202018\Arquivos%201a%20Fase\PGPE%20e%20Correlatos%20NS%20-%20nov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mp.intra\bsa-arquivos\SGP\GABINETE\CGINF\GESTAO%20DA%20INFORMA&#199;&#195;O\1.%20IMPACTOS\C&#225;lculos%20de%20Impacto%202018\Arquivos%201a%20Fase\PGPE%20e%20Correlatos%20NS%20-%20nov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/>
              <a:t>Remuneração Inicial e Final dos Planos - Posição nov/23</a:t>
            </a:r>
          </a:p>
        </c:rich>
      </c:tx>
      <c:layout>
        <c:manualLayout>
          <c:xMode val="edge"/>
          <c:yMode val="edge"/>
          <c:x val="0.3362554933056815"/>
          <c:y val="1.6945683347356889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1"/>
          <c:order val="0"/>
          <c:tx>
            <c:strRef>
              <c:f>'[PGPE e Correlatos NS - nov23.xlsx]1a entrega; Eq entre Planos'!$D$61:$D$62</c:f>
              <c:strCache>
                <c:ptCount val="1"/>
                <c:pt idx="0">
                  <c:v>IN</c:v>
                </c:pt>
              </c:strCache>
              <c:extLst xmlns:c16r2="http://schemas.microsoft.com/office/drawing/2015/06/chart"/>
            </c:strRef>
          </c:tx>
          <c:spPr>
            <a:noFill/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pt-B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'1a entrega; Eq entre Planos'!$B$63:$B$83</c:f>
              <c:strCache>
                <c:ptCount val="21"/>
                <c:pt idx="0">
                  <c:v>21 - Analista em TI</c:v>
                </c:pt>
                <c:pt idx="1">
                  <c:v>20 - DACTA - NS</c:v>
                </c:pt>
                <c:pt idx="2">
                  <c:v>19 - DENASUS - NS</c:v>
                </c:pt>
                <c:pt idx="3">
                  <c:v>18 - Estrutura Remuneratória 12.277</c:v>
                </c:pt>
                <c:pt idx="4">
                  <c:v>17 - PGPE - CEPLAC - NS</c:v>
                </c:pt>
                <c:pt idx="5">
                  <c:v>16 - PGPE - INMET - NS</c:v>
                </c:pt>
                <c:pt idx="6">
                  <c:v>15 - PGPE - AGU - NS</c:v>
                </c:pt>
                <c:pt idx="7">
                  <c:v>14 - PGPE - SPU</c:v>
                </c:pt>
                <c:pt idx="8">
                  <c:v>13 - EMBRATUR sem GQ - NS</c:v>
                </c:pt>
                <c:pt idx="9">
                  <c:v>12 - PGPE - NS</c:v>
                </c:pt>
                <c:pt idx="10">
                  <c:v>11 - PST - NS</c:v>
                </c:pt>
                <c:pt idx="11">
                  <c:v>10 - PEC - PRF - NS</c:v>
                </c:pt>
                <c:pt idx="12">
                  <c:v>9 - PEC - PF - NS</c:v>
                </c:pt>
                <c:pt idx="13">
                  <c:v>8 - PCC - NS</c:v>
                </c:pt>
                <c:pt idx="14">
                  <c:v>7 - Seguridade - NS</c:v>
                </c:pt>
                <c:pt idx="15">
                  <c:v>6 - Previdenciária - NS</c:v>
                </c:pt>
                <c:pt idx="16">
                  <c:v>5 - Imprensa Nacional - NS</c:v>
                </c:pt>
                <c:pt idx="17">
                  <c:v>4 - PEC - Fazenda - NS</c:v>
                </c:pt>
                <c:pt idx="18">
                  <c:v>3 - PEC - Cultura - NS</c:v>
                </c:pt>
                <c:pt idx="19">
                  <c:v>2 - HFA Administrativo - NS</c:v>
                </c:pt>
                <c:pt idx="20">
                  <c:v>1 - HFA Saúde sem RT- NS</c:v>
                </c:pt>
              </c:strCache>
            </c:strRef>
          </c:cat>
          <c:val>
            <c:numRef>
              <c:f>'1a entrega; Eq entre Planos'!$D$63:$D$83</c:f>
              <c:numCache>
                <c:formatCode>_(* #,##0.00_);_(* \(#,##0.00\);_(* "-"??_);_(@_)</c:formatCode>
                <c:ptCount val="21"/>
                <c:pt idx="0">
                  <c:v>11151.088100000001</c:v>
                </c:pt>
                <c:pt idx="1">
                  <c:v>10053.880000000001</c:v>
                </c:pt>
                <c:pt idx="2">
                  <c:v>7787.9</c:v>
                </c:pt>
                <c:pt idx="3">
                  <c:v>7050.41</c:v>
                </c:pt>
                <c:pt idx="4">
                  <c:v>7218.3684496637934</c:v>
                </c:pt>
                <c:pt idx="5">
                  <c:v>7218.3684496637934</c:v>
                </c:pt>
                <c:pt idx="6">
                  <c:v>7614.1184496637934</c:v>
                </c:pt>
                <c:pt idx="7">
                  <c:v>8034.4884496637924</c:v>
                </c:pt>
                <c:pt idx="8">
                  <c:v>6300.6947</c:v>
                </c:pt>
                <c:pt idx="9">
                  <c:v>6255.8981000000003</c:v>
                </c:pt>
                <c:pt idx="10">
                  <c:v>6256.8981000000003</c:v>
                </c:pt>
                <c:pt idx="11">
                  <c:v>6289.6923000000015</c:v>
                </c:pt>
                <c:pt idx="12">
                  <c:v>6289.6923000000015</c:v>
                </c:pt>
                <c:pt idx="13">
                  <c:v>6290.6419000000014</c:v>
                </c:pt>
                <c:pt idx="14">
                  <c:v>6277.8805000000002</c:v>
                </c:pt>
                <c:pt idx="15">
                  <c:v>6280.6626000000024</c:v>
                </c:pt>
                <c:pt idx="16">
                  <c:v>6239.9666000000007</c:v>
                </c:pt>
                <c:pt idx="17">
                  <c:v>6250.8981000000003</c:v>
                </c:pt>
                <c:pt idx="18">
                  <c:v>6255.8981000000003</c:v>
                </c:pt>
                <c:pt idx="19">
                  <c:v>6243.3547000000008</c:v>
                </c:pt>
                <c:pt idx="20">
                  <c:v>6243.3547000000008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46-4134-8383-6353AB7CFB47}"/>
            </c:ext>
          </c:extLst>
        </c:ser>
        <c:ser>
          <c:idx val="2"/>
          <c:order val="1"/>
          <c:tx>
            <c:strRef>
              <c:f>'[PGPE e Correlatos NS - nov23.xlsx]1a entrega; Eq entre Planos'!$E$61:$E$62</c:f>
              <c:strCache>
                <c:ptCount val="1"/>
                <c:pt idx="0">
                  <c:v>FN</c:v>
                </c:pt>
              </c:strCache>
              <c:extLst xmlns:c16r2="http://schemas.microsoft.com/office/drawing/2015/06/chart"/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Pt>
            <c:idx val="8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46-4134-8383-6353AB7CFB47}"/>
              </c:ext>
            </c:extLst>
          </c:dPt>
          <c:dPt>
            <c:idx val="9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46-4134-8383-6353AB7CFB47}"/>
              </c:ext>
            </c:extLst>
          </c:dPt>
          <c:dPt>
            <c:idx val="1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C46-4134-8383-6353AB7CFB47}"/>
              </c:ext>
            </c:extLst>
          </c:dPt>
          <c:dPt>
            <c:idx val="11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C46-4134-8383-6353AB7CFB47}"/>
              </c:ext>
            </c:extLst>
          </c:dPt>
          <c:dPt>
            <c:idx val="12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C46-4134-8383-6353AB7CFB47}"/>
              </c:ext>
            </c:extLst>
          </c:dPt>
          <c:dPt>
            <c:idx val="1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C46-4134-8383-6353AB7CFB47}"/>
              </c:ext>
            </c:extLst>
          </c:dPt>
          <c:dPt>
            <c:idx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C46-4134-8383-6353AB7CFB47}"/>
              </c:ext>
            </c:extLst>
          </c:dPt>
          <c:dPt>
            <c:idx val="15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C46-4134-8383-6353AB7CFB47}"/>
              </c:ext>
            </c:extLst>
          </c:dPt>
          <c:dPt>
            <c:idx val="16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AC46-4134-8383-6353AB7CFB47}"/>
              </c:ext>
            </c:extLst>
          </c:dPt>
          <c:dPt>
            <c:idx val="17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AC46-4134-8383-6353AB7CFB47}"/>
              </c:ext>
            </c:extLst>
          </c:dPt>
          <c:dPt>
            <c:idx val="18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AC46-4134-8383-6353AB7CFB47}"/>
              </c:ext>
            </c:extLst>
          </c:dPt>
          <c:dPt>
            <c:idx val="19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AC46-4134-8383-6353AB7CFB47}"/>
              </c:ext>
            </c:extLst>
          </c:dPt>
          <c:dPt>
            <c:idx val="2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AC46-4134-8383-6353AB7CFB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pt-B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'1a entrega; Eq entre Planos'!$B$63:$B$83</c:f>
              <c:strCache>
                <c:ptCount val="21"/>
                <c:pt idx="0">
                  <c:v>21 - Analista em TI</c:v>
                </c:pt>
                <c:pt idx="1">
                  <c:v>20 - DACTA - NS</c:v>
                </c:pt>
                <c:pt idx="2">
                  <c:v>19 - DENASUS - NS</c:v>
                </c:pt>
                <c:pt idx="3">
                  <c:v>18 - Estrutura Remuneratória 12.277</c:v>
                </c:pt>
                <c:pt idx="4">
                  <c:v>17 - PGPE - CEPLAC - NS</c:v>
                </c:pt>
                <c:pt idx="5">
                  <c:v>16 - PGPE - INMET - NS</c:v>
                </c:pt>
                <c:pt idx="6">
                  <c:v>15 - PGPE - AGU - NS</c:v>
                </c:pt>
                <c:pt idx="7">
                  <c:v>14 - PGPE - SPU</c:v>
                </c:pt>
                <c:pt idx="8">
                  <c:v>13 - EMBRATUR sem GQ - NS</c:v>
                </c:pt>
                <c:pt idx="9">
                  <c:v>12 - PGPE - NS</c:v>
                </c:pt>
                <c:pt idx="10">
                  <c:v>11 - PST - NS</c:v>
                </c:pt>
                <c:pt idx="11">
                  <c:v>10 - PEC - PRF - NS</c:v>
                </c:pt>
                <c:pt idx="12">
                  <c:v>9 - PEC - PF - NS</c:v>
                </c:pt>
                <c:pt idx="13">
                  <c:v>8 - PCC - NS</c:v>
                </c:pt>
                <c:pt idx="14">
                  <c:v>7 - Seguridade - NS</c:v>
                </c:pt>
                <c:pt idx="15">
                  <c:v>6 - Previdenciária - NS</c:v>
                </c:pt>
                <c:pt idx="16">
                  <c:v>5 - Imprensa Nacional - NS</c:v>
                </c:pt>
                <c:pt idx="17">
                  <c:v>4 - PEC - Fazenda - NS</c:v>
                </c:pt>
                <c:pt idx="18">
                  <c:v>3 - PEC - Cultura - NS</c:v>
                </c:pt>
                <c:pt idx="19">
                  <c:v>2 - HFA Administrativo - NS</c:v>
                </c:pt>
                <c:pt idx="20">
                  <c:v>1 - HFA Saúde sem RT- NS</c:v>
                </c:pt>
              </c:strCache>
            </c:strRef>
          </c:cat>
          <c:val>
            <c:numRef>
              <c:f>'1a entrega; Eq entre Planos'!$E$63:$E$83</c:f>
              <c:numCache>
                <c:formatCode>_(* #,##0.00_);_(* \(#,##0.00\);_(* "-"??_);_(@_)</c:formatCode>
                <c:ptCount val="21"/>
                <c:pt idx="0">
                  <c:v>14623.566599999995</c:v>
                </c:pt>
                <c:pt idx="1">
                  <c:v>13544.67</c:v>
                </c:pt>
                <c:pt idx="2">
                  <c:v>13558.380000000001</c:v>
                </c:pt>
                <c:pt idx="3">
                  <c:v>13184.99</c:v>
                </c:pt>
                <c:pt idx="4">
                  <c:v>11344.846599999997</c:v>
                </c:pt>
                <c:pt idx="5">
                  <c:v>11344.846599999997</c:v>
                </c:pt>
                <c:pt idx="6">
                  <c:v>10660.592619716715</c:v>
                </c:pt>
                <c:pt idx="7">
                  <c:v>9727.9665999999961</c:v>
                </c:pt>
                <c:pt idx="8">
                  <c:v>10204.817099999998</c:v>
                </c:pt>
                <c:pt idx="9">
                  <c:v>9728.376599999996</c:v>
                </c:pt>
                <c:pt idx="10">
                  <c:v>9728.376599999996</c:v>
                </c:pt>
                <c:pt idx="11">
                  <c:v>9728.1965</c:v>
                </c:pt>
                <c:pt idx="12">
                  <c:v>9728.1965</c:v>
                </c:pt>
                <c:pt idx="13">
                  <c:v>9728.834899999998</c:v>
                </c:pt>
                <c:pt idx="14">
                  <c:v>9699.9031000000014</c:v>
                </c:pt>
                <c:pt idx="15">
                  <c:v>9696.6743000000006</c:v>
                </c:pt>
                <c:pt idx="16">
                  <c:v>9727.9121000000014</c:v>
                </c:pt>
                <c:pt idx="17">
                  <c:v>9728.376599999996</c:v>
                </c:pt>
                <c:pt idx="18">
                  <c:v>9728.376599999996</c:v>
                </c:pt>
                <c:pt idx="19">
                  <c:v>9726.6592000000001</c:v>
                </c:pt>
                <c:pt idx="20">
                  <c:v>9726.6592000000001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AC46-4134-8383-6353AB7CFB47}"/>
            </c:ext>
          </c:extLst>
        </c:ser>
        <c:dLbls/>
        <c:overlap val="100"/>
        <c:axId val="93435008"/>
        <c:axId val="934365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'[PGPE e Correlatos NS - nov23.xlsx]1a entrega; Eq entre Planos'!$C$61:$C$62</c15:sqref>
                        </c15:formulaRef>
                      </c:ext>
                    </c:extLst>
                    <c:strCache>
                      <c:ptCount val="1"/>
                      <c:pt idx="0">
                        <c:v>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'1a entrega; Eq entre Planos'!$B$63:$B$83</c15:sqref>
                        </c15:formulaRef>
                      </c:ext>
                    </c:extLst>
                    <c:strCache>
                      <c:ptCount val="21"/>
                      <c:pt idx="0">
                        <c:v>21 - Analista em TI</c:v>
                      </c:pt>
                      <c:pt idx="1">
                        <c:v>20 - DACTA - NS</c:v>
                      </c:pt>
                      <c:pt idx="2">
                        <c:v>19 - DENASUS - NS</c:v>
                      </c:pt>
                      <c:pt idx="3">
                        <c:v>18 - Estrutura Remuneratória 12.277</c:v>
                      </c:pt>
                      <c:pt idx="4">
                        <c:v>17 - PGPE - CEPLAC - NS</c:v>
                      </c:pt>
                      <c:pt idx="5">
                        <c:v>16 - PGPE - INMET - NS</c:v>
                      </c:pt>
                      <c:pt idx="6">
                        <c:v>15 - PGPE - AGU - NS</c:v>
                      </c:pt>
                      <c:pt idx="7">
                        <c:v>14 - PGPE - SPU</c:v>
                      </c:pt>
                      <c:pt idx="8">
                        <c:v>13 - EMBRATUR sem GQ - NS</c:v>
                      </c:pt>
                      <c:pt idx="9">
                        <c:v>12 - PGPE - NS</c:v>
                      </c:pt>
                      <c:pt idx="10">
                        <c:v>11 - PST - NS</c:v>
                      </c:pt>
                      <c:pt idx="11">
                        <c:v>10 - PEC - PRF - NS</c:v>
                      </c:pt>
                      <c:pt idx="12">
                        <c:v>9 - PEC - PF - NS</c:v>
                      </c:pt>
                      <c:pt idx="13">
                        <c:v>8 - PCC - NS</c:v>
                      </c:pt>
                      <c:pt idx="14">
                        <c:v>7 - Seguridade - NS</c:v>
                      </c:pt>
                      <c:pt idx="15">
                        <c:v>6 - Previdenciária - NS</c:v>
                      </c:pt>
                      <c:pt idx="16">
                        <c:v>5 - Imprensa Nacional - NS</c:v>
                      </c:pt>
                      <c:pt idx="17">
                        <c:v>4 - PEC - Fazenda - NS</c:v>
                      </c:pt>
                      <c:pt idx="18">
                        <c:v>3 - PEC - Cultura - NS</c:v>
                      </c:pt>
                      <c:pt idx="19">
                        <c:v>2 - HFA Administrativo - NS</c:v>
                      </c:pt>
                      <c:pt idx="20">
                        <c:v>1 - HFA Saúde sem RT- NS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'1a entrega; Eq entre Planos'!$C$63:$C$83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1"/>
                      <c:pt idx="0">
                        <c:v>11151.088100000001</c:v>
                      </c:pt>
                      <c:pt idx="1">
                        <c:v>10053.880000000001</c:v>
                      </c:pt>
                      <c:pt idx="2">
                        <c:v>7787.9</c:v>
                      </c:pt>
                      <c:pt idx="3">
                        <c:v>7050.41</c:v>
                      </c:pt>
                      <c:pt idx="4">
                        <c:v>7218.3684496637916</c:v>
                      </c:pt>
                      <c:pt idx="5">
                        <c:v>7218.3684496637916</c:v>
                      </c:pt>
                      <c:pt idx="6">
                        <c:v>7614.1184496637916</c:v>
                      </c:pt>
                      <c:pt idx="7">
                        <c:v>8034.4884496637915</c:v>
                      </c:pt>
                      <c:pt idx="8">
                        <c:v>6300.6947</c:v>
                      </c:pt>
                      <c:pt idx="9">
                        <c:v>6255.8981000000003</c:v>
                      </c:pt>
                      <c:pt idx="10">
                        <c:v>6256.8981000000003</c:v>
                      </c:pt>
                      <c:pt idx="11">
                        <c:v>6289.6923000000006</c:v>
                      </c:pt>
                      <c:pt idx="12">
                        <c:v>6289.6923000000006</c:v>
                      </c:pt>
                      <c:pt idx="13">
                        <c:v>6290.6419000000005</c:v>
                      </c:pt>
                      <c:pt idx="14">
                        <c:v>6277.8805000000002</c:v>
                      </c:pt>
                      <c:pt idx="15">
                        <c:v>6280.6626000000006</c:v>
                      </c:pt>
                      <c:pt idx="16">
                        <c:v>6239.9665999999997</c:v>
                      </c:pt>
                      <c:pt idx="17">
                        <c:v>6250.8981000000003</c:v>
                      </c:pt>
                      <c:pt idx="18">
                        <c:v>6255.8981000000003</c:v>
                      </c:pt>
                      <c:pt idx="19">
                        <c:v>6243.3546999999999</c:v>
                      </c:pt>
                      <c:pt idx="20">
                        <c:v>6243.3546999999999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C-AC46-4134-8383-6353AB7CFB4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'[PGPE e Correlatos NS - nov23.xlsx]1a entrega; Eq entre Planos'!$F$61:$F$62</c15:sqref>
                        </c15:formulaRef>
                      </c:ext>
                    </c:extLst>
                    <c:strCache>
                      <c:ptCount val="1"/>
                      <c:pt idx="0">
                        <c:v>b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'1a entrega; Eq entre Planos'!$B$63:$B$83</c15:sqref>
                        </c15:formulaRef>
                      </c:ext>
                    </c:extLst>
                    <c:strCache>
                      <c:ptCount val="21"/>
                      <c:pt idx="0">
                        <c:v>21 - Analista em TI</c:v>
                      </c:pt>
                      <c:pt idx="1">
                        <c:v>20 - DACTA - NS</c:v>
                      </c:pt>
                      <c:pt idx="2">
                        <c:v>19 - DENASUS - NS</c:v>
                      </c:pt>
                      <c:pt idx="3">
                        <c:v>18 - Estrutura Remuneratória 12.277</c:v>
                      </c:pt>
                      <c:pt idx="4">
                        <c:v>17 - PGPE - CEPLAC - NS</c:v>
                      </c:pt>
                      <c:pt idx="5">
                        <c:v>16 - PGPE - INMET - NS</c:v>
                      </c:pt>
                      <c:pt idx="6">
                        <c:v>15 - PGPE - AGU - NS</c:v>
                      </c:pt>
                      <c:pt idx="7">
                        <c:v>14 - PGPE - SPU</c:v>
                      </c:pt>
                      <c:pt idx="8">
                        <c:v>13 - EMBRATUR sem GQ - NS</c:v>
                      </c:pt>
                      <c:pt idx="9">
                        <c:v>12 - PGPE - NS</c:v>
                      </c:pt>
                      <c:pt idx="10">
                        <c:v>11 - PST - NS</c:v>
                      </c:pt>
                      <c:pt idx="11">
                        <c:v>10 - PEC - PRF - NS</c:v>
                      </c:pt>
                      <c:pt idx="12">
                        <c:v>9 - PEC - PF - NS</c:v>
                      </c:pt>
                      <c:pt idx="13">
                        <c:v>8 - PCC - NS</c:v>
                      </c:pt>
                      <c:pt idx="14">
                        <c:v>7 - Seguridade - NS</c:v>
                      </c:pt>
                      <c:pt idx="15">
                        <c:v>6 - Previdenciária - NS</c:v>
                      </c:pt>
                      <c:pt idx="16">
                        <c:v>5 - Imprensa Nacional - NS</c:v>
                      </c:pt>
                      <c:pt idx="17">
                        <c:v>4 - PEC - Fazenda - NS</c:v>
                      </c:pt>
                      <c:pt idx="18">
                        <c:v>3 - PEC - Cultura - NS</c:v>
                      </c:pt>
                      <c:pt idx="19">
                        <c:v>2 - HFA Administrativo - NS</c:v>
                      </c:pt>
                      <c:pt idx="20">
                        <c:v>1 - HFA Saúde sem RT- NS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'1a entrega; Eq entre Planos'!$F$63:$F$83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1"/>
                      <c:pt idx="0">
                        <c:v>14623.566599999998</c:v>
                      </c:pt>
                      <c:pt idx="1">
                        <c:v>13544.67</c:v>
                      </c:pt>
                      <c:pt idx="2">
                        <c:v>13558.380000000001</c:v>
                      </c:pt>
                      <c:pt idx="3">
                        <c:v>13184.99</c:v>
                      </c:pt>
                      <c:pt idx="4">
                        <c:v>11344.846599999999</c:v>
                      </c:pt>
                      <c:pt idx="5">
                        <c:v>11344.846599999999</c:v>
                      </c:pt>
                      <c:pt idx="6">
                        <c:v>10660.592619716715</c:v>
                      </c:pt>
                      <c:pt idx="7">
                        <c:v>9727.9665999999997</c:v>
                      </c:pt>
                      <c:pt idx="8">
                        <c:v>10204.8171</c:v>
                      </c:pt>
                      <c:pt idx="9">
                        <c:v>9728.3765999999996</c:v>
                      </c:pt>
                      <c:pt idx="10">
                        <c:v>9728.3765999999996</c:v>
                      </c:pt>
                      <c:pt idx="11">
                        <c:v>9728.1965</c:v>
                      </c:pt>
                      <c:pt idx="12">
                        <c:v>9728.1965</c:v>
                      </c:pt>
                      <c:pt idx="13">
                        <c:v>9728.8348999999998</c:v>
                      </c:pt>
                      <c:pt idx="14">
                        <c:v>9699.9031000000014</c:v>
                      </c:pt>
                      <c:pt idx="15">
                        <c:v>9696.6743000000006</c:v>
                      </c:pt>
                      <c:pt idx="16">
                        <c:v>9727.9121000000014</c:v>
                      </c:pt>
                      <c:pt idx="17">
                        <c:v>9728.3765999999996</c:v>
                      </c:pt>
                      <c:pt idx="18">
                        <c:v>9728.3765999999996</c:v>
                      </c:pt>
                      <c:pt idx="19">
                        <c:v>9726.6592000000001</c:v>
                      </c:pt>
                      <c:pt idx="20">
                        <c:v>9726.6592000000001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AC46-4134-8383-6353AB7CFB47}"/>
                  </c:ext>
                </c:extLst>
              </c15:ser>
            </c15:filteredBarSeries>
          </c:ext>
        </c:extLst>
      </c:barChart>
      <c:catAx>
        <c:axId val="934350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pt-BR"/>
          </a:p>
        </c:txPr>
        <c:crossAx val="93436544"/>
        <c:crosses val="autoZero"/>
        <c:auto val="1"/>
        <c:lblAlgn val="ctr"/>
        <c:lblOffset val="100"/>
      </c:catAx>
      <c:valAx>
        <c:axId val="93436544"/>
        <c:scaling>
          <c:orientation val="minMax"/>
          <c:max val="30000"/>
          <c:min val="0"/>
        </c:scaling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pt-BR"/>
          </a:p>
        </c:txPr>
        <c:crossAx val="934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/>
              <a:t>Remuneração Inicial e Final dos Planos - Posição nov/23</a:t>
            </a:r>
          </a:p>
        </c:rich>
      </c:tx>
      <c:layout>
        <c:manualLayout>
          <c:xMode val="edge"/>
          <c:yMode val="edge"/>
          <c:x val="0.3362554933056815"/>
          <c:y val="1.694568334735688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654150401987963"/>
          <c:y val="9.2580334115706625E-2"/>
          <c:w val="0.76998640463274548"/>
          <c:h val="0.84951447914656197"/>
        </c:manualLayout>
      </c:layout>
      <c:barChart>
        <c:barDir val="bar"/>
        <c:grouping val="stacked"/>
        <c:ser>
          <c:idx val="1"/>
          <c:order val="0"/>
          <c:tx>
            <c:strRef>
              <c:f>'[PGPE e Correlatos NS - nov23.xlsx]1a entrega; Eq entre Planos'!$D$61:$D$62</c:f>
              <c:strCache>
                <c:ptCount val="1"/>
                <c:pt idx="0">
                  <c:v>IN</c:v>
                </c:pt>
              </c:strCache>
              <c:extLst xmlns:c16r2="http://schemas.microsoft.com/office/drawing/2015/06/chart"/>
            </c:strRef>
          </c:tx>
          <c:spPr>
            <a:noFill/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pt-B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'1a entrega; Eq entre Planos'!$B$88:$B$96</c:f>
              <c:strCache>
                <c:ptCount val="9"/>
                <c:pt idx="0">
                  <c:v>21 - Analista em TI</c:v>
                </c:pt>
                <c:pt idx="1">
                  <c:v>20 - DACTA - NS</c:v>
                </c:pt>
                <c:pt idx="2">
                  <c:v>19 - DENASUS - NS</c:v>
                </c:pt>
                <c:pt idx="3">
                  <c:v>18 - Estrutura Remuneratória 12.277</c:v>
                </c:pt>
                <c:pt idx="4">
                  <c:v>17 - PGPE - CEPLAC - NS</c:v>
                </c:pt>
                <c:pt idx="5">
                  <c:v>16 - PGPE - INMET - NS</c:v>
                </c:pt>
                <c:pt idx="6">
                  <c:v>15 - PGPE - AGU - NS</c:v>
                </c:pt>
                <c:pt idx="7">
                  <c:v>15 - PGPE - SPU</c:v>
                </c:pt>
                <c:pt idx="8">
                  <c:v>13 - RESULTADO DA ETAPA 1</c:v>
                </c:pt>
              </c:strCache>
            </c:strRef>
          </c:cat>
          <c:val>
            <c:numRef>
              <c:f>'1a entrega; Eq entre Planos'!$D$88:$D$96</c:f>
              <c:numCache>
                <c:formatCode>_(* #,##0.00_);_(* \(#,##0.00\);_(* "-"??_);_(@_)</c:formatCode>
                <c:ptCount val="9"/>
                <c:pt idx="0">
                  <c:v>11151.088100000001</c:v>
                </c:pt>
                <c:pt idx="1">
                  <c:v>10053.880000000001</c:v>
                </c:pt>
                <c:pt idx="2">
                  <c:v>7787.9</c:v>
                </c:pt>
                <c:pt idx="3">
                  <c:v>7050.41</c:v>
                </c:pt>
                <c:pt idx="4">
                  <c:v>7218.3684496637934</c:v>
                </c:pt>
                <c:pt idx="5">
                  <c:v>7218.3684496637934</c:v>
                </c:pt>
                <c:pt idx="6">
                  <c:v>7614.1184496637934</c:v>
                </c:pt>
                <c:pt idx="7">
                  <c:v>8034.4884496637924</c:v>
                </c:pt>
                <c:pt idx="8">
                  <c:v>6300.6947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3C-446E-82E9-BB0FE590D686}"/>
            </c:ext>
          </c:extLst>
        </c:ser>
        <c:ser>
          <c:idx val="2"/>
          <c:order val="1"/>
          <c:tx>
            <c:strRef>
              <c:f>'[PGPE e Correlatos NS - nov23.xlsx]1a entrega; Eq entre Planos'!$E$61:$E$62</c:f>
              <c:strCache>
                <c:ptCount val="1"/>
                <c:pt idx="0">
                  <c:v>FN</c:v>
                </c:pt>
              </c:strCache>
              <c:extLst xmlns:c16r2="http://schemas.microsoft.com/office/drawing/2015/06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Pt>
            <c:idx val="1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03C-446E-82E9-BB0FE590D686}"/>
              </c:ext>
            </c:extLst>
          </c:dPt>
          <c:dPt>
            <c:idx val="2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03C-446E-82E9-BB0FE590D686}"/>
              </c:ext>
            </c:extLst>
          </c:dPt>
          <c:dPt>
            <c:idx val="3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03C-446E-82E9-BB0FE590D686}"/>
              </c:ext>
            </c:extLst>
          </c:dPt>
          <c:dPt>
            <c:idx val="4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03C-446E-82E9-BB0FE590D686}"/>
              </c:ext>
            </c:extLst>
          </c:dPt>
          <c:dPt>
            <c:idx val="5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03C-446E-82E9-BB0FE590D686}"/>
              </c:ext>
            </c:extLst>
          </c:dPt>
          <c:dPt>
            <c:idx val="6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03C-446E-82E9-BB0FE590D686}"/>
              </c:ext>
            </c:extLst>
          </c:dPt>
          <c:dPt>
            <c:idx val="7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03C-446E-82E9-BB0FE590D686}"/>
              </c:ext>
            </c:extLst>
          </c:dPt>
          <c:dPt>
            <c:idx val="8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03C-446E-82E9-BB0FE590D6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pt-B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'1a entrega; Eq entre Planos'!$B$88:$B$96</c:f>
              <c:strCache>
                <c:ptCount val="9"/>
                <c:pt idx="0">
                  <c:v>21 - Analista em TI</c:v>
                </c:pt>
                <c:pt idx="1">
                  <c:v>20 - DACTA - NS</c:v>
                </c:pt>
                <c:pt idx="2">
                  <c:v>19 - DENASUS - NS</c:v>
                </c:pt>
                <c:pt idx="3">
                  <c:v>18 - Estrutura Remuneratória 12.277</c:v>
                </c:pt>
                <c:pt idx="4">
                  <c:v>17 - PGPE - CEPLAC - NS</c:v>
                </c:pt>
                <c:pt idx="5">
                  <c:v>16 - PGPE - INMET - NS</c:v>
                </c:pt>
                <c:pt idx="6">
                  <c:v>15 - PGPE - AGU - NS</c:v>
                </c:pt>
                <c:pt idx="7">
                  <c:v>15 - PGPE - SPU</c:v>
                </c:pt>
                <c:pt idx="8">
                  <c:v>13 - RESULTADO DA ETAPA 1</c:v>
                </c:pt>
              </c:strCache>
            </c:strRef>
          </c:cat>
          <c:val>
            <c:numRef>
              <c:f>'1a entrega; Eq entre Planos'!$E$88:$E$96</c:f>
              <c:numCache>
                <c:formatCode>_(* #,##0.00_);_(* \(#,##0.00\);_(* "-"??_);_(@_)</c:formatCode>
                <c:ptCount val="9"/>
                <c:pt idx="0">
                  <c:v>14623.566599999995</c:v>
                </c:pt>
                <c:pt idx="1">
                  <c:v>13544.67</c:v>
                </c:pt>
                <c:pt idx="2">
                  <c:v>13558.380000000001</c:v>
                </c:pt>
                <c:pt idx="3">
                  <c:v>13184.99</c:v>
                </c:pt>
                <c:pt idx="4">
                  <c:v>11344.846599999997</c:v>
                </c:pt>
                <c:pt idx="5">
                  <c:v>11344.846599999997</c:v>
                </c:pt>
                <c:pt idx="6">
                  <c:v>10660.592619716715</c:v>
                </c:pt>
                <c:pt idx="7">
                  <c:v>9727.9665999999961</c:v>
                </c:pt>
                <c:pt idx="8">
                  <c:v>10204.817099999998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03C-446E-82E9-BB0FE590D686}"/>
            </c:ext>
          </c:extLst>
        </c:ser>
        <c:dLbls/>
        <c:overlap val="100"/>
        <c:axId val="100741888"/>
        <c:axId val="100743424"/>
        <c:extLst xmlns:c16r2="http://schemas.microsoft.com/office/drawing/2015/06/chart"/>
      </c:barChart>
      <c:catAx>
        <c:axId val="1007418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pt-BR"/>
          </a:p>
        </c:txPr>
        <c:crossAx val="100743424"/>
        <c:crosses val="autoZero"/>
        <c:auto val="1"/>
        <c:lblAlgn val="ctr"/>
        <c:lblOffset val="100"/>
      </c:catAx>
      <c:valAx>
        <c:axId val="100743424"/>
        <c:scaling>
          <c:orientation val="minMax"/>
          <c:max val="30000"/>
          <c:min val="0"/>
        </c:scaling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pt-BR"/>
          </a:p>
        </c:txPr>
        <c:crossAx val="10074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stockChart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Médicos!$A$2:$B$33</c:f>
              <c:strCache>
                <c:ptCount val="32"/>
                <c:pt idx="0">
                  <c:v>Médico-Legista Ex-Territórios</c:v>
                </c:pt>
                <c:pt idx="1">
                  <c:v>Médico-PCCTAE</c:v>
                </c:pt>
                <c:pt idx="2">
                  <c:v>Médico-DNIT</c:v>
                </c:pt>
                <c:pt idx="3">
                  <c:v>Perito Médico Previdenciário</c:v>
                </c:pt>
                <c:pt idx="4">
                  <c:v>Supervisor Médico-Pericial</c:v>
                </c:pt>
                <c:pt idx="5">
                  <c:v>Médico-PECMA</c:v>
                </c:pt>
                <c:pt idx="6">
                  <c:v>Médico-Fiocruz</c:v>
                </c:pt>
                <c:pt idx="7">
                  <c:v>Médico-PEC Suframa</c:v>
                </c:pt>
                <c:pt idx="8">
                  <c:v>Médico-IBGE</c:v>
                </c:pt>
                <c:pt idx="9">
                  <c:v>Médico-Iec E Cenp</c:v>
                </c:pt>
                <c:pt idx="10">
                  <c:v>Médico-PEC-Agên</c:v>
                </c:pt>
                <c:pt idx="11">
                  <c:v>Médico-Seguro Social</c:v>
                </c:pt>
                <c:pt idx="12">
                  <c:v>Médico-Funai</c:v>
                </c:pt>
                <c:pt idx="13">
                  <c:v>Médico-QP AGU</c:v>
                </c:pt>
                <c:pt idx="14">
                  <c:v>Medico-HFA</c:v>
                </c:pt>
                <c:pt idx="15">
                  <c:v>Médico-Incra</c:v>
                </c:pt>
                <c:pt idx="16">
                  <c:v>Médico-PEC DPF</c:v>
                </c:pt>
                <c:pt idx="17">
                  <c:v>Médico-PEC PRF</c:v>
                </c:pt>
                <c:pt idx="18">
                  <c:v>Médico-PEC Cult</c:v>
                </c:pt>
                <c:pt idx="19">
                  <c:v>Médico-PEC FAZ</c:v>
                </c:pt>
                <c:pt idx="20">
                  <c:v>Médico-PGPE</c:v>
                </c:pt>
                <c:pt idx="21">
                  <c:v>Médico de Saúde Pública-PGPE</c:v>
                </c:pt>
                <c:pt idx="22">
                  <c:v>Médico do Trabalho-PGPE</c:v>
                </c:pt>
                <c:pt idx="23">
                  <c:v>Médico Marítimo-PGPE</c:v>
                </c:pt>
                <c:pt idx="24">
                  <c:v>Médico-PST</c:v>
                </c:pt>
                <c:pt idx="25">
                  <c:v>Médico De Sáude Pública-PST</c:v>
                </c:pt>
                <c:pt idx="26">
                  <c:v>Médico Cirurgião-PST</c:v>
                </c:pt>
                <c:pt idx="27">
                  <c:v>Médico-Imprensa Nacional</c:v>
                </c:pt>
                <c:pt idx="28">
                  <c:v>Médico-PCC</c:v>
                </c:pt>
                <c:pt idx="29">
                  <c:v>Médico Do Trabalho-PCC</c:v>
                </c:pt>
                <c:pt idx="30">
                  <c:v>Médico-Seg. Social e Trab.</c:v>
                </c:pt>
                <c:pt idx="31">
                  <c:v>Médico de Saúde Pública-Seg. Social e Trab.</c:v>
                </c:pt>
              </c:strCache>
            </c:strRef>
          </c:cat>
          <c:val>
            <c:numRef>
              <c:f>Médicos!$C$2:$C$33</c:f>
              <c:numCache>
                <c:formatCode>0.00</c:formatCode>
                <c:ptCount val="32"/>
                <c:pt idx="0" formatCode="#,##0.00_ ;\-#,##0.00\ ">
                  <c:v>22672.480000000003</c:v>
                </c:pt>
                <c:pt idx="1">
                  <c:v>8361.33</c:v>
                </c:pt>
                <c:pt idx="2" formatCode="#,##0.00_ ;\-#,##0.00\ ">
                  <c:v>11201.69</c:v>
                </c:pt>
                <c:pt idx="3" formatCode="#,##0.00_ ;\-#,##0.00\ ">
                  <c:v>12225.79</c:v>
                </c:pt>
                <c:pt idx="4" formatCode="#,##0.00_ ;\-#,##0.00\ ">
                  <c:v>12225.79</c:v>
                </c:pt>
                <c:pt idx="5" formatCode="#,##0.00_ ;\-#,##0.00\ ">
                  <c:v>9336.67</c:v>
                </c:pt>
                <c:pt idx="6" formatCode="#,##0.00_ ;\-#,##0.00\ ">
                  <c:v>5885.26</c:v>
                </c:pt>
                <c:pt idx="7" formatCode="#,##0.00_ ;\-#,##0.00\ ">
                  <c:v>11158.240000000002</c:v>
                </c:pt>
                <c:pt idx="8" formatCode="#,##0.00_ ;\-#,##0.00\ ">
                  <c:v>6675.3</c:v>
                </c:pt>
                <c:pt idx="9" formatCode="#,##0.00_ ;\-#,##0.00\ ">
                  <c:v>5273.04</c:v>
                </c:pt>
                <c:pt idx="10" formatCode="#,##0.00_ ;\-#,##0.00\ ">
                  <c:v>10075.94</c:v>
                </c:pt>
                <c:pt idx="11" formatCode="#,##0.00_ ;\-#,##0.00\ ">
                  <c:v>9216.98</c:v>
                </c:pt>
                <c:pt idx="12" formatCode="#,##0.00_ ;\-#,##0.00\ ">
                  <c:v>8182.96</c:v>
                </c:pt>
                <c:pt idx="13" formatCode="#,##0.00_ ;\-#,##0.00\ ">
                  <c:v>7725.03</c:v>
                </c:pt>
                <c:pt idx="14" formatCode="#,##0.00_ ;\-#,##0.00\ ">
                  <c:v>7384.84</c:v>
                </c:pt>
                <c:pt idx="15" formatCode="#,##0.00_ ;\-#,##0.00\ ">
                  <c:v>7290.8600000000006</c:v>
                </c:pt>
                <c:pt idx="16" formatCode="#,##0.00_ ;\-#,##0.00\ ">
                  <c:v>7234.55</c:v>
                </c:pt>
                <c:pt idx="17" formatCode="#,##0.00_ ;\-#,##0.00\ ">
                  <c:v>7234.55</c:v>
                </c:pt>
                <c:pt idx="18" formatCode="#,##0.00_ ;\-#,##0.00\ ">
                  <c:v>6710.58</c:v>
                </c:pt>
                <c:pt idx="19" formatCode="#,##0.00_ ;\-#,##0.00\ ">
                  <c:v>6710.58</c:v>
                </c:pt>
                <c:pt idx="20" formatCode="#,##0.00_ ;\-#,##0.00\ ">
                  <c:v>6710.58</c:v>
                </c:pt>
                <c:pt idx="21" formatCode="#,##0.00_ ;\-#,##0.00\ ">
                  <c:v>6710.58</c:v>
                </c:pt>
                <c:pt idx="22" formatCode="#,##0.00_ ;\-#,##0.00\ ">
                  <c:v>6710.58</c:v>
                </c:pt>
                <c:pt idx="23" formatCode="#,##0.00_ ;\-#,##0.00\ ">
                  <c:v>6710.58</c:v>
                </c:pt>
                <c:pt idx="24" formatCode="#,##0.00_ ;\-#,##0.00\ ">
                  <c:v>6710.58</c:v>
                </c:pt>
                <c:pt idx="25" formatCode="#,##0.00_ ;\-#,##0.00\ ">
                  <c:v>6710.58</c:v>
                </c:pt>
                <c:pt idx="26" formatCode="#,##0.00_ ;\-#,##0.00\ ">
                  <c:v>6710.58</c:v>
                </c:pt>
                <c:pt idx="27" formatCode="#,##0.00_ ;\-#,##0.00\ ">
                  <c:v>6933.4699999999993</c:v>
                </c:pt>
                <c:pt idx="28" formatCode="#,##0.00_ ;\-#,##0.00\ ">
                  <c:v>6960.6200000000008</c:v>
                </c:pt>
                <c:pt idx="29" formatCode="#,##0.00_ ;\-#,##0.00\ ">
                  <c:v>6960.6200000000008</c:v>
                </c:pt>
                <c:pt idx="30" formatCode="#,##0.00_ ;\-#,##0.00\ ">
                  <c:v>7113.51</c:v>
                </c:pt>
                <c:pt idx="31" formatCode="#,##0.00_ ;\-#,##0.00\ ">
                  <c:v>7113.51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44-4521-8FF6-70C0553394C5}"/>
            </c:ext>
          </c:extLst>
        </c:ser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Médicos!$A$2:$B$33</c:f>
              <c:strCache>
                <c:ptCount val="32"/>
                <c:pt idx="0">
                  <c:v>Médico-Legista Ex-Territórios</c:v>
                </c:pt>
                <c:pt idx="1">
                  <c:v>Médico-PCCTAE</c:v>
                </c:pt>
                <c:pt idx="2">
                  <c:v>Médico-DNIT</c:v>
                </c:pt>
                <c:pt idx="3">
                  <c:v>Perito Médico Previdenciário</c:v>
                </c:pt>
                <c:pt idx="4">
                  <c:v>Supervisor Médico-Pericial</c:v>
                </c:pt>
                <c:pt idx="5">
                  <c:v>Médico-PECMA</c:v>
                </c:pt>
                <c:pt idx="6">
                  <c:v>Médico-Fiocruz</c:v>
                </c:pt>
                <c:pt idx="7">
                  <c:v>Médico-PEC Suframa</c:v>
                </c:pt>
                <c:pt idx="8">
                  <c:v>Médico-IBGE</c:v>
                </c:pt>
                <c:pt idx="9">
                  <c:v>Médico-Iec E Cenp</c:v>
                </c:pt>
                <c:pt idx="10">
                  <c:v>Médico-PEC-Agên</c:v>
                </c:pt>
                <c:pt idx="11">
                  <c:v>Médico-Seguro Social</c:v>
                </c:pt>
                <c:pt idx="12">
                  <c:v>Médico-Funai</c:v>
                </c:pt>
                <c:pt idx="13">
                  <c:v>Médico-QP AGU</c:v>
                </c:pt>
                <c:pt idx="14">
                  <c:v>Medico-HFA</c:v>
                </c:pt>
                <c:pt idx="15">
                  <c:v>Médico-Incra</c:v>
                </c:pt>
                <c:pt idx="16">
                  <c:v>Médico-PEC DPF</c:v>
                </c:pt>
                <c:pt idx="17">
                  <c:v>Médico-PEC PRF</c:v>
                </c:pt>
                <c:pt idx="18">
                  <c:v>Médico-PEC Cult</c:v>
                </c:pt>
                <c:pt idx="19">
                  <c:v>Médico-PEC FAZ</c:v>
                </c:pt>
                <c:pt idx="20">
                  <c:v>Médico-PGPE</c:v>
                </c:pt>
                <c:pt idx="21">
                  <c:v>Médico de Saúde Pública-PGPE</c:v>
                </c:pt>
                <c:pt idx="22">
                  <c:v>Médico do Trabalho-PGPE</c:v>
                </c:pt>
                <c:pt idx="23">
                  <c:v>Médico Marítimo-PGPE</c:v>
                </c:pt>
                <c:pt idx="24">
                  <c:v>Médico-PST</c:v>
                </c:pt>
                <c:pt idx="25">
                  <c:v>Médico De Sáude Pública-PST</c:v>
                </c:pt>
                <c:pt idx="26">
                  <c:v>Médico Cirurgião-PST</c:v>
                </c:pt>
                <c:pt idx="27">
                  <c:v>Médico-Imprensa Nacional</c:v>
                </c:pt>
                <c:pt idx="28">
                  <c:v>Médico-PCC</c:v>
                </c:pt>
                <c:pt idx="29">
                  <c:v>Médico Do Trabalho-PCC</c:v>
                </c:pt>
                <c:pt idx="30">
                  <c:v>Médico-Seg. Social e Trab.</c:v>
                </c:pt>
                <c:pt idx="31">
                  <c:v>Médico de Saúde Pública-Seg. Social e Trab.</c:v>
                </c:pt>
              </c:strCache>
            </c:strRef>
          </c:cat>
          <c:val>
            <c:numRef>
              <c:f>Médicos!$D$2:$D$33</c:f>
              <c:numCache>
                <c:formatCode>#,##0.00_ ;\-#,##0.00\ </c:formatCode>
                <c:ptCount val="32"/>
                <c:pt idx="0">
                  <c:v>29604.7</c:v>
                </c:pt>
                <c:pt idx="1">
                  <c:v>29133.55</c:v>
                </c:pt>
                <c:pt idx="2">
                  <c:v>19630.84</c:v>
                </c:pt>
                <c:pt idx="3">
                  <c:v>19525.060000000001</c:v>
                </c:pt>
                <c:pt idx="4">
                  <c:v>19525.060000000001</c:v>
                </c:pt>
                <c:pt idx="5">
                  <c:v>19110.73</c:v>
                </c:pt>
                <c:pt idx="6">
                  <c:v>18816.809999999998</c:v>
                </c:pt>
                <c:pt idx="7">
                  <c:v>18812.7</c:v>
                </c:pt>
                <c:pt idx="8">
                  <c:v>18161.07</c:v>
                </c:pt>
                <c:pt idx="9">
                  <c:v>17963.47</c:v>
                </c:pt>
                <c:pt idx="10">
                  <c:v>16062.220000000001</c:v>
                </c:pt>
                <c:pt idx="11">
                  <c:v>15500.630000000001</c:v>
                </c:pt>
                <c:pt idx="12">
                  <c:v>13292.27</c:v>
                </c:pt>
                <c:pt idx="13">
                  <c:v>12679.720000000001</c:v>
                </c:pt>
                <c:pt idx="14">
                  <c:v>12301.01</c:v>
                </c:pt>
                <c:pt idx="15">
                  <c:v>12162.03</c:v>
                </c:pt>
                <c:pt idx="16">
                  <c:v>11484.69</c:v>
                </c:pt>
                <c:pt idx="17">
                  <c:v>11484.69</c:v>
                </c:pt>
                <c:pt idx="18">
                  <c:v>11191.47</c:v>
                </c:pt>
                <c:pt idx="19">
                  <c:v>11191.47</c:v>
                </c:pt>
                <c:pt idx="20">
                  <c:v>11191.47</c:v>
                </c:pt>
                <c:pt idx="21">
                  <c:v>11191.47</c:v>
                </c:pt>
                <c:pt idx="22">
                  <c:v>11191.47</c:v>
                </c:pt>
                <c:pt idx="23">
                  <c:v>11191.47</c:v>
                </c:pt>
                <c:pt idx="24">
                  <c:v>11191.47</c:v>
                </c:pt>
                <c:pt idx="25">
                  <c:v>11191.47</c:v>
                </c:pt>
                <c:pt idx="26">
                  <c:v>11191.47</c:v>
                </c:pt>
                <c:pt idx="27">
                  <c:v>10663.369999999999</c:v>
                </c:pt>
                <c:pt idx="28">
                  <c:v>10663.230000000001</c:v>
                </c:pt>
                <c:pt idx="29">
                  <c:v>10663.230000000001</c:v>
                </c:pt>
                <c:pt idx="30">
                  <c:v>10660.17</c:v>
                </c:pt>
                <c:pt idx="31">
                  <c:v>10660.17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44-4521-8FF6-70C0553394C5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Médicos!$A$2:$B$33</c:f>
              <c:strCache>
                <c:ptCount val="32"/>
                <c:pt idx="0">
                  <c:v>Médico-Legista Ex-Territórios</c:v>
                </c:pt>
                <c:pt idx="1">
                  <c:v>Médico-PCCTAE</c:v>
                </c:pt>
                <c:pt idx="2">
                  <c:v>Médico-DNIT</c:v>
                </c:pt>
                <c:pt idx="3">
                  <c:v>Perito Médico Previdenciário</c:v>
                </c:pt>
                <c:pt idx="4">
                  <c:v>Supervisor Médico-Pericial</c:v>
                </c:pt>
                <c:pt idx="5">
                  <c:v>Médico-PECMA</c:v>
                </c:pt>
                <c:pt idx="6">
                  <c:v>Médico-Fiocruz</c:v>
                </c:pt>
                <c:pt idx="7">
                  <c:v>Médico-PEC Suframa</c:v>
                </c:pt>
                <c:pt idx="8">
                  <c:v>Médico-IBGE</c:v>
                </c:pt>
                <c:pt idx="9">
                  <c:v>Médico-Iec E Cenp</c:v>
                </c:pt>
                <c:pt idx="10">
                  <c:v>Médico-PEC-Agên</c:v>
                </c:pt>
                <c:pt idx="11">
                  <c:v>Médico-Seguro Social</c:v>
                </c:pt>
                <c:pt idx="12">
                  <c:v>Médico-Funai</c:v>
                </c:pt>
                <c:pt idx="13">
                  <c:v>Médico-QP AGU</c:v>
                </c:pt>
                <c:pt idx="14">
                  <c:v>Medico-HFA</c:v>
                </c:pt>
                <c:pt idx="15">
                  <c:v>Médico-Incra</c:v>
                </c:pt>
                <c:pt idx="16">
                  <c:v>Médico-PEC DPF</c:v>
                </c:pt>
                <c:pt idx="17">
                  <c:v>Médico-PEC PRF</c:v>
                </c:pt>
                <c:pt idx="18">
                  <c:v>Médico-PEC Cult</c:v>
                </c:pt>
                <c:pt idx="19">
                  <c:v>Médico-PEC FAZ</c:v>
                </c:pt>
                <c:pt idx="20">
                  <c:v>Médico-PGPE</c:v>
                </c:pt>
                <c:pt idx="21">
                  <c:v>Médico de Saúde Pública-PGPE</c:v>
                </c:pt>
                <c:pt idx="22">
                  <c:v>Médico do Trabalho-PGPE</c:v>
                </c:pt>
                <c:pt idx="23">
                  <c:v>Médico Marítimo-PGPE</c:v>
                </c:pt>
                <c:pt idx="24">
                  <c:v>Médico-PST</c:v>
                </c:pt>
                <c:pt idx="25">
                  <c:v>Médico De Sáude Pública-PST</c:v>
                </c:pt>
                <c:pt idx="26">
                  <c:v>Médico Cirurgião-PST</c:v>
                </c:pt>
                <c:pt idx="27">
                  <c:v>Médico-Imprensa Nacional</c:v>
                </c:pt>
                <c:pt idx="28">
                  <c:v>Médico-PCC</c:v>
                </c:pt>
                <c:pt idx="29">
                  <c:v>Médico Do Trabalho-PCC</c:v>
                </c:pt>
                <c:pt idx="30">
                  <c:v>Médico-Seg. Social e Trab.</c:v>
                </c:pt>
                <c:pt idx="31">
                  <c:v>Médico de Saúde Pública-Seg. Social e Trab.</c:v>
                </c:pt>
              </c:strCache>
            </c:strRef>
          </c:cat>
          <c:val>
            <c:numRef>
              <c:f>Médicos!$E$2:$E$33</c:f>
              <c:numCache>
                <c:formatCode>#,##0.00</c:formatCode>
                <c:ptCount val="32"/>
                <c:pt idx="0">
                  <c:v>26138.59</c:v>
                </c:pt>
                <c:pt idx="1">
                  <c:v>18747.439999999995</c:v>
                </c:pt>
                <c:pt idx="2">
                  <c:v>15416.264999999998</c:v>
                </c:pt>
                <c:pt idx="3">
                  <c:v>15875.425000000001</c:v>
                </c:pt>
                <c:pt idx="4">
                  <c:v>15875.425000000001</c:v>
                </c:pt>
                <c:pt idx="5">
                  <c:v>14223.7</c:v>
                </c:pt>
                <c:pt idx="6">
                  <c:v>12351.035</c:v>
                </c:pt>
                <c:pt idx="7">
                  <c:v>14985.470000000001</c:v>
                </c:pt>
                <c:pt idx="8">
                  <c:v>12418.184999999998</c:v>
                </c:pt>
                <c:pt idx="9">
                  <c:v>11618.255000000001</c:v>
                </c:pt>
                <c:pt idx="10">
                  <c:v>13069.08</c:v>
                </c:pt>
                <c:pt idx="11">
                  <c:v>12358.804999999998</c:v>
                </c:pt>
                <c:pt idx="12">
                  <c:v>10737.615</c:v>
                </c:pt>
                <c:pt idx="13">
                  <c:v>10202.374999999998</c:v>
                </c:pt>
                <c:pt idx="14">
                  <c:v>9842.9249999999975</c:v>
                </c:pt>
                <c:pt idx="15">
                  <c:v>9726.4449999999979</c:v>
                </c:pt>
                <c:pt idx="16">
                  <c:v>9359.6200000000008</c:v>
                </c:pt>
                <c:pt idx="17">
                  <c:v>9359.6200000000008</c:v>
                </c:pt>
                <c:pt idx="18">
                  <c:v>8951.0249999999978</c:v>
                </c:pt>
                <c:pt idx="19">
                  <c:v>8951.0249999999978</c:v>
                </c:pt>
                <c:pt idx="20">
                  <c:v>8951.0249999999978</c:v>
                </c:pt>
                <c:pt idx="21">
                  <c:v>8951.0249999999978</c:v>
                </c:pt>
                <c:pt idx="22">
                  <c:v>8951.0249999999978</c:v>
                </c:pt>
                <c:pt idx="23">
                  <c:v>8951.0249999999978</c:v>
                </c:pt>
                <c:pt idx="24">
                  <c:v>8951.0249999999978</c:v>
                </c:pt>
                <c:pt idx="25">
                  <c:v>8951.0249999999978</c:v>
                </c:pt>
                <c:pt idx="26">
                  <c:v>8951.0249999999978</c:v>
                </c:pt>
                <c:pt idx="27">
                  <c:v>8798.42</c:v>
                </c:pt>
                <c:pt idx="28">
                  <c:v>8811.9249999999975</c:v>
                </c:pt>
                <c:pt idx="29">
                  <c:v>8811.9249999999975</c:v>
                </c:pt>
                <c:pt idx="30">
                  <c:v>8886.84</c:v>
                </c:pt>
                <c:pt idx="31">
                  <c:v>8886.84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44-4521-8FF6-70C0553394C5}"/>
            </c:ext>
          </c:extLst>
        </c:ser>
        <c:ser>
          <c:idx val="3"/>
          <c:order val="3"/>
          <c:tx>
            <c:v>Nível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val>
            <c:numRef>
              <c:f>Médicos!$B$6:$B$33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44-4521-8FF6-70C0553394C5}"/>
            </c:ext>
          </c:extLst>
        </c:ser>
        <c:dLbls/>
        <c:hiLowLines>
          <c:spPr>
            <a:ln w="19050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hiLowLines>
        <c:axId val="148174336"/>
        <c:axId val="148175872"/>
      </c:stockChart>
      <c:catAx>
        <c:axId val="148174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175872"/>
        <c:crosses val="autoZero"/>
        <c:auto val="1"/>
        <c:lblAlgn val="ctr"/>
        <c:lblOffset val="100"/>
      </c:catAx>
      <c:valAx>
        <c:axId val="1481758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17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7BAAA-DAB0-4192-93A7-5F802B3D1431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7AACA227-8788-4351-89E6-4BAA7995D8CD}">
      <dgm:prSet phldrT="[Texto]" custT="1"/>
      <dgm:spPr/>
      <dgm:t>
        <a:bodyPr/>
        <a:lstStyle/>
        <a:p>
          <a:r>
            <a:rPr lang="pt-BR" sz="3200" dirty="0">
              <a:latin typeface="Poppins" panose="00000500000000000000" pitchFamily="2" charset="0"/>
              <a:cs typeface="Poppins" panose="00000500000000000000" pitchFamily="2" charset="0"/>
            </a:rPr>
            <a:t>1º Etapa</a:t>
          </a:r>
        </a:p>
      </dgm:t>
    </dgm:pt>
    <dgm:pt modelId="{F48F42DA-493A-47C3-9D1E-6A6520078612}" type="parTrans" cxnId="{95764890-E9BC-49A6-9FCE-77D85C536F91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5379E35-7875-4BC9-9220-3BCC13A19C0D}" type="sibTrans" cxnId="{95764890-E9BC-49A6-9FCE-77D85C536F91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EF6095F-07E3-4EE0-9E0D-AA8180533213}">
      <dgm:prSet phldrT="[Texto]"/>
      <dgm:spPr/>
      <dgm:t>
        <a:bodyPr/>
        <a:lstStyle/>
        <a:p>
          <a:r>
            <a:rPr lang="pt-BR" dirty="0">
              <a:latin typeface="Poppins" panose="00000500000000000000" pitchFamily="2" charset="0"/>
              <a:cs typeface="Poppins" panose="00000500000000000000" pitchFamily="2" charset="0"/>
            </a:rPr>
            <a:t>Identificação de ‘clusters’</a:t>
          </a:r>
        </a:p>
      </dgm:t>
    </dgm:pt>
    <dgm:pt modelId="{364609D4-0806-4EA0-86A9-DC67DC44FFB3}" type="parTrans" cxnId="{EFD2B8C4-BF84-4BA2-A2E9-46D6CEFBA90D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7E14FDD-A567-43A3-A330-48863622EFE1}" type="sibTrans" cxnId="{EFD2B8C4-BF84-4BA2-A2E9-46D6CEFBA90D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2184466-069D-435E-9EB2-DEBCE1CCC4C3}">
      <dgm:prSet phldrT="[Texto]" custT="1"/>
      <dgm:spPr/>
      <dgm:t>
        <a:bodyPr/>
        <a:lstStyle/>
        <a:p>
          <a:r>
            <a:rPr lang="pt-BR" sz="3200" dirty="0">
              <a:latin typeface="Poppins" panose="00000500000000000000" pitchFamily="2" charset="0"/>
              <a:cs typeface="Poppins" panose="00000500000000000000" pitchFamily="2" charset="0"/>
            </a:rPr>
            <a:t>2º Etapa</a:t>
          </a:r>
        </a:p>
      </dgm:t>
    </dgm:pt>
    <dgm:pt modelId="{35B55C57-321E-45CE-8157-3FED430364A9}" type="parTrans" cxnId="{13B4D689-D616-462A-97E4-DB51827A32F6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CDB147D-D922-47B9-927E-25ACD227BBE3}" type="sibTrans" cxnId="{13B4D689-D616-462A-97E4-DB51827A32F6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F7B14D2-8579-476C-BC72-F1DBE17DD130}">
      <dgm:prSet phldrT="[Texto]"/>
      <dgm:spPr/>
      <dgm:t>
        <a:bodyPr/>
        <a:lstStyle/>
        <a:p>
          <a:r>
            <a:rPr lang="pt-BR" dirty="0">
              <a:latin typeface="Poppins" panose="00000500000000000000" pitchFamily="2" charset="0"/>
              <a:cs typeface="Poppins" panose="00000500000000000000" pitchFamily="2" charset="0"/>
            </a:rPr>
            <a:t>Padronização de valores em etapas</a:t>
          </a:r>
        </a:p>
      </dgm:t>
    </dgm:pt>
    <dgm:pt modelId="{700926E5-F2CC-441A-B5A2-DC49D2B390F9}" type="parTrans" cxnId="{A8DEFEA1-E0A4-42A2-9E73-0B95C34F3CED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6C6337D-8EF2-49EB-9281-EDA765E5DEEF}" type="sibTrans" cxnId="{A8DEFEA1-E0A4-42A2-9E73-0B95C34F3CED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AC5C96F-C3CB-412F-AF0F-B91047D1B572}">
      <dgm:prSet phldrT="[Texto]" custT="1"/>
      <dgm:spPr/>
      <dgm:t>
        <a:bodyPr/>
        <a:lstStyle/>
        <a:p>
          <a:r>
            <a:rPr lang="pt-BR" sz="3200" dirty="0">
              <a:latin typeface="Poppins" panose="00000500000000000000" pitchFamily="2" charset="0"/>
              <a:cs typeface="Poppins" panose="00000500000000000000" pitchFamily="2" charset="0"/>
            </a:rPr>
            <a:t>3º Etapa</a:t>
          </a:r>
        </a:p>
      </dgm:t>
    </dgm:pt>
    <dgm:pt modelId="{A077F158-4B14-4E54-929A-1E5EF47EEEA2}" type="parTrans" cxnId="{89DB1F70-8C2E-4AA1-A463-93ED87B46BE7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0F05E85-1CFC-4F91-A2CA-D1D8819D0DA2}" type="sibTrans" cxnId="{89DB1F70-8C2E-4AA1-A463-93ED87B46BE7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0E22BCB-60AA-4408-B708-502E60B11A1E}">
      <dgm:prSet phldrT="[Texto]"/>
      <dgm:spPr/>
      <dgm:t>
        <a:bodyPr/>
        <a:lstStyle/>
        <a:p>
          <a:r>
            <a:rPr lang="pt-BR" dirty="0">
              <a:latin typeface="Poppins" panose="00000500000000000000" pitchFamily="2" charset="0"/>
              <a:cs typeface="Poppins" panose="00000500000000000000" pitchFamily="2" charset="0"/>
            </a:rPr>
            <a:t>Escalonamento entre tabelas</a:t>
          </a:r>
        </a:p>
      </dgm:t>
    </dgm:pt>
    <dgm:pt modelId="{68CDE716-6963-4BB4-A6DA-587BF29A62DF}" type="parTrans" cxnId="{A3354358-A61C-4AEF-A9FD-1D243135CDCF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307A235-1521-4CDA-A3C2-F520CDD67294}" type="sibTrans" cxnId="{A3354358-A61C-4AEF-A9FD-1D243135CDCF}">
      <dgm:prSet/>
      <dgm:spPr/>
      <dgm:t>
        <a:bodyPr/>
        <a:lstStyle/>
        <a:p>
          <a:endParaRPr lang="pt-BR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E4D139A-ABDC-45A0-91D4-48754300C3FA}">
      <dgm:prSet phldrT="[Texto]"/>
      <dgm:spPr/>
      <dgm:t>
        <a:bodyPr/>
        <a:lstStyle/>
        <a:p>
          <a:r>
            <a:rPr lang="pt-BR" dirty="0">
              <a:latin typeface="Poppins" panose="00000500000000000000" pitchFamily="2" charset="0"/>
              <a:cs typeface="Poppins" panose="00000500000000000000" pitchFamily="2" charset="0"/>
            </a:rPr>
            <a:t>Simplificação da estrutura remuneratória</a:t>
          </a:r>
        </a:p>
      </dgm:t>
    </dgm:pt>
    <dgm:pt modelId="{B88ED2AF-F8DA-4A24-A933-29E2C1E0B9C4}" type="parTrans" cxnId="{05353E21-277E-4AC4-9719-B09E2F284EEB}">
      <dgm:prSet/>
      <dgm:spPr/>
    </dgm:pt>
    <dgm:pt modelId="{B8318320-FC9C-46BA-AC37-0F5667416193}" type="sibTrans" cxnId="{05353E21-277E-4AC4-9719-B09E2F284EEB}">
      <dgm:prSet/>
      <dgm:spPr/>
    </dgm:pt>
    <dgm:pt modelId="{26E28B92-87C1-4A96-B69D-1B37E09A9F77}">
      <dgm:prSet phldrT="[Texto]"/>
      <dgm:spPr/>
      <dgm:t>
        <a:bodyPr/>
        <a:lstStyle/>
        <a:p>
          <a:r>
            <a:rPr lang="pt-BR" dirty="0">
              <a:latin typeface="Poppins" panose="00000500000000000000" pitchFamily="2" charset="0"/>
              <a:cs typeface="Poppins" panose="00000500000000000000" pitchFamily="2" charset="0"/>
            </a:rPr>
            <a:t>Estratégia de simplificação por aproximações sucessivas</a:t>
          </a:r>
        </a:p>
      </dgm:t>
    </dgm:pt>
    <dgm:pt modelId="{F0BC1E03-9E96-4184-ADB9-8B0251EF2DFA}" type="parTrans" cxnId="{1D440881-A9F9-426B-9ECC-18E87DB9633D}">
      <dgm:prSet/>
      <dgm:spPr/>
    </dgm:pt>
    <dgm:pt modelId="{C38D1DF3-97DC-4931-A4AB-1FA91D41D2C6}" type="sibTrans" cxnId="{1D440881-A9F9-426B-9ECC-18E87DB9633D}">
      <dgm:prSet/>
      <dgm:spPr/>
    </dgm:pt>
    <dgm:pt modelId="{F2DD9010-A8CE-4491-8D83-5F42617AE9E5}" type="pres">
      <dgm:prSet presAssocID="{58B7BAAA-DAB0-4192-93A7-5F802B3D1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A5D0BA-E428-49B4-958F-240C1FF2C0A8}" type="pres">
      <dgm:prSet presAssocID="{7AACA227-8788-4351-89E6-4BAA7995D8CD}" presName="composite" presStyleCnt="0"/>
      <dgm:spPr/>
    </dgm:pt>
    <dgm:pt modelId="{F6E485C5-8F2E-4683-9670-11B68B925246}" type="pres">
      <dgm:prSet presAssocID="{7AACA227-8788-4351-89E6-4BAA7995D8C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326B57-0116-4C47-A718-DEE29F3D4E61}" type="pres">
      <dgm:prSet presAssocID="{7AACA227-8788-4351-89E6-4BAA7995D8CD}" presName="parSh" presStyleLbl="node1" presStyleIdx="0" presStyleCnt="3"/>
      <dgm:spPr/>
      <dgm:t>
        <a:bodyPr/>
        <a:lstStyle/>
        <a:p>
          <a:endParaRPr lang="pt-BR"/>
        </a:p>
      </dgm:t>
    </dgm:pt>
    <dgm:pt modelId="{0753E643-5EA1-4AA2-8761-E8678706CCA5}" type="pres">
      <dgm:prSet presAssocID="{7AACA227-8788-4351-89E6-4BAA7995D8C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2F34B6-567B-4AF2-95AF-9A007DB0F93F}" type="pres">
      <dgm:prSet presAssocID="{95379E35-7875-4BC9-9220-3BCC13A19C0D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5EAC4AC-9EA5-4400-9EEB-115752343983}" type="pres">
      <dgm:prSet presAssocID="{95379E35-7875-4BC9-9220-3BCC13A19C0D}" presName="connTx" presStyleLbl="sibTrans2D1" presStyleIdx="0" presStyleCnt="2"/>
      <dgm:spPr/>
      <dgm:t>
        <a:bodyPr/>
        <a:lstStyle/>
        <a:p>
          <a:endParaRPr lang="pt-BR"/>
        </a:p>
      </dgm:t>
    </dgm:pt>
    <dgm:pt modelId="{E9BBCAB5-8926-4207-873B-2060E62DB4EA}" type="pres">
      <dgm:prSet presAssocID="{C2184466-069D-435E-9EB2-DEBCE1CCC4C3}" presName="composite" presStyleCnt="0"/>
      <dgm:spPr/>
    </dgm:pt>
    <dgm:pt modelId="{C0629048-D94A-4277-A038-30A9170D5B40}" type="pres">
      <dgm:prSet presAssocID="{C2184466-069D-435E-9EB2-DEBCE1CCC4C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09B4EA-088F-4D92-B138-0F0F3B31B75C}" type="pres">
      <dgm:prSet presAssocID="{C2184466-069D-435E-9EB2-DEBCE1CCC4C3}" presName="parSh" presStyleLbl="node1" presStyleIdx="1" presStyleCnt="3"/>
      <dgm:spPr/>
      <dgm:t>
        <a:bodyPr/>
        <a:lstStyle/>
        <a:p>
          <a:endParaRPr lang="pt-BR"/>
        </a:p>
      </dgm:t>
    </dgm:pt>
    <dgm:pt modelId="{4FFCA50E-E514-4C7A-B2EC-95418F7E0959}" type="pres">
      <dgm:prSet presAssocID="{C2184466-069D-435E-9EB2-DEBCE1CCC4C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FD5C0-5B47-400F-A2A9-A2BED8BE1BBA}" type="pres">
      <dgm:prSet presAssocID="{DCDB147D-D922-47B9-927E-25ACD227BBE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8DECFAF9-0092-4F1C-8462-ED7AB2CF88AC}" type="pres">
      <dgm:prSet presAssocID="{DCDB147D-D922-47B9-927E-25ACD227BBE3}" presName="connTx" presStyleLbl="sibTrans2D1" presStyleIdx="1" presStyleCnt="2"/>
      <dgm:spPr/>
      <dgm:t>
        <a:bodyPr/>
        <a:lstStyle/>
        <a:p>
          <a:endParaRPr lang="pt-BR"/>
        </a:p>
      </dgm:t>
    </dgm:pt>
    <dgm:pt modelId="{9B36F88D-016B-43C8-A00E-2936619EFC7A}" type="pres">
      <dgm:prSet presAssocID="{1AC5C96F-C3CB-412F-AF0F-B91047D1B572}" presName="composite" presStyleCnt="0"/>
      <dgm:spPr/>
    </dgm:pt>
    <dgm:pt modelId="{D2921831-F703-4B91-8C1E-E639C1D95508}" type="pres">
      <dgm:prSet presAssocID="{1AC5C96F-C3CB-412F-AF0F-B91047D1B57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DDBE33-451C-4489-B599-CA8AB46B7036}" type="pres">
      <dgm:prSet presAssocID="{1AC5C96F-C3CB-412F-AF0F-B91047D1B572}" presName="parSh" presStyleLbl="node1" presStyleIdx="2" presStyleCnt="3"/>
      <dgm:spPr/>
      <dgm:t>
        <a:bodyPr/>
        <a:lstStyle/>
        <a:p>
          <a:endParaRPr lang="pt-BR"/>
        </a:p>
      </dgm:t>
    </dgm:pt>
    <dgm:pt modelId="{65631CD6-3AD2-4CBE-82D1-FC15A99BD056}" type="pres">
      <dgm:prSet presAssocID="{1AC5C96F-C3CB-412F-AF0F-B91047D1B57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8A0207-7834-4366-8B13-A1B6A05EE572}" type="presOf" srcId="{1AC5C96F-C3CB-412F-AF0F-B91047D1B572}" destId="{7CDDBE33-451C-4489-B599-CA8AB46B7036}" srcOrd="1" destOrd="0" presId="urn:microsoft.com/office/officeart/2005/8/layout/process3"/>
    <dgm:cxn modelId="{B3BE9073-DFB4-49F5-BD7C-E83C5638E282}" type="presOf" srcId="{70E22BCB-60AA-4408-B708-502E60B11A1E}" destId="{65631CD6-3AD2-4CBE-82D1-FC15A99BD056}" srcOrd="0" destOrd="0" presId="urn:microsoft.com/office/officeart/2005/8/layout/process3"/>
    <dgm:cxn modelId="{94BB5827-4161-46F7-96A9-AEA811E1CEBB}" type="presOf" srcId="{58B7BAAA-DAB0-4192-93A7-5F802B3D1431}" destId="{F2DD9010-A8CE-4491-8D83-5F42617AE9E5}" srcOrd="0" destOrd="0" presId="urn:microsoft.com/office/officeart/2005/8/layout/process3"/>
    <dgm:cxn modelId="{1D440881-A9F9-426B-9ECC-18E87DB9633D}" srcId="{7AACA227-8788-4351-89E6-4BAA7995D8CD}" destId="{26E28B92-87C1-4A96-B69D-1B37E09A9F77}" srcOrd="1" destOrd="0" parTransId="{F0BC1E03-9E96-4184-ADB9-8B0251EF2DFA}" sibTransId="{C38D1DF3-97DC-4931-A4AB-1FA91D41D2C6}"/>
    <dgm:cxn modelId="{EFD2B8C4-BF84-4BA2-A2E9-46D6CEFBA90D}" srcId="{7AACA227-8788-4351-89E6-4BAA7995D8CD}" destId="{AEF6095F-07E3-4EE0-9E0D-AA8180533213}" srcOrd="0" destOrd="0" parTransId="{364609D4-0806-4EA0-86A9-DC67DC44FFB3}" sibTransId="{37E14FDD-A567-43A3-A330-48863622EFE1}"/>
    <dgm:cxn modelId="{A3354358-A61C-4AEF-A9FD-1D243135CDCF}" srcId="{1AC5C96F-C3CB-412F-AF0F-B91047D1B572}" destId="{70E22BCB-60AA-4408-B708-502E60B11A1E}" srcOrd="0" destOrd="0" parTransId="{68CDE716-6963-4BB4-A6DA-587BF29A62DF}" sibTransId="{4307A235-1521-4CDA-A3C2-F520CDD67294}"/>
    <dgm:cxn modelId="{95764890-E9BC-49A6-9FCE-77D85C536F91}" srcId="{58B7BAAA-DAB0-4192-93A7-5F802B3D1431}" destId="{7AACA227-8788-4351-89E6-4BAA7995D8CD}" srcOrd="0" destOrd="0" parTransId="{F48F42DA-493A-47C3-9D1E-6A6520078612}" sibTransId="{95379E35-7875-4BC9-9220-3BCC13A19C0D}"/>
    <dgm:cxn modelId="{C85157B7-86B8-4F7E-8081-1C0AFBC897DB}" type="presOf" srcId="{95379E35-7875-4BC9-9220-3BCC13A19C0D}" destId="{75EAC4AC-9EA5-4400-9EEB-115752343983}" srcOrd="1" destOrd="0" presId="urn:microsoft.com/office/officeart/2005/8/layout/process3"/>
    <dgm:cxn modelId="{89DB1F70-8C2E-4AA1-A463-93ED87B46BE7}" srcId="{58B7BAAA-DAB0-4192-93A7-5F802B3D1431}" destId="{1AC5C96F-C3CB-412F-AF0F-B91047D1B572}" srcOrd="2" destOrd="0" parTransId="{A077F158-4B14-4E54-929A-1E5EF47EEEA2}" sibTransId="{F0F05E85-1CFC-4F91-A2CA-D1D8819D0DA2}"/>
    <dgm:cxn modelId="{6439C35D-46CB-43EF-8416-13BB054FC07F}" type="presOf" srcId="{DCDB147D-D922-47B9-927E-25ACD227BBE3}" destId="{423FD5C0-5B47-400F-A2A9-A2BED8BE1BBA}" srcOrd="0" destOrd="0" presId="urn:microsoft.com/office/officeart/2005/8/layout/process3"/>
    <dgm:cxn modelId="{D8B70AFA-FEC3-4C45-90BD-9E2F55F1463F}" type="presOf" srcId="{7AACA227-8788-4351-89E6-4BAA7995D8CD}" destId="{E1326B57-0116-4C47-A718-DEE29F3D4E61}" srcOrd="1" destOrd="0" presId="urn:microsoft.com/office/officeart/2005/8/layout/process3"/>
    <dgm:cxn modelId="{13B4D689-D616-462A-97E4-DB51827A32F6}" srcId="{58B7BAAA-DAB0-4192-93A7-5F802B3D1431}" destId="{C2184466-069D-435E-9EB2-DEBCE1CCC4C3}" srcOrd="1" destOrd="0" parTransId="{35B55C57-321E-45CE-8157-3FED430364A9}" sibTransId="{DCDB147D-D922-47B9-927E-25ACD227BBE3}"/>
    <dgm:cxn modelId="{EA0F47AE-F7B0-44BD-B2FF-C4A6D8E1F574}" type="presOf" srcId="{7AACA227-8788-4351-89E6-4BAA7995D8CD}" destId="{F6E485C5-8F2E-4683-9670-11B68B925246}" srcOrd="0" destOrd="0" presId="urn:microsoft.com/office/officeart/2005/8/layout/process3"/>
    <dgm:cxn modelId="{EE969E6C-1861-45CE-9031-43ECB053928A}" type="presOf" srcId="{AEF6095F-07E3-4EE0-9E0D-AA8180533213}" destId="{0753E643-5EA1-4AA2-8761-E8678706CCA5}" srcOrd="0" destOrd="0" presId="urn:microsoft.com/office/officeart/2005/8/layout/process3"/>
    <dgm:cxn modelId="{0AA2B6D4-DD19-41A2-B91D-3FC918A414B0}" type="presOf" srcId="{C2184466-069D-435E-9EB2-DEBCE1CCC4C3}" destId="{C0629048-D94A-4277-A038-30A9170D5B40}" srcOrd="0" destOrd="0" presId="urn:microsoft.com/office/officeart/2005/8/layout/process3"/>
    <dgm:cxn modelId="{A8DEFEA1-E0A4-42A2-9E73-0B95C34F3CED}" srcId="{C2184466-069D-435E-9EB2-DEBCE1CCC4C3}" destId="{9F7B14D2-8579-476C-BC72-F1DBE17DD130}" srcOrd="0" destOrd="0" parTransId="{700926E5-F2CC-441A-B5A2-DC49D2B390F9}" sibTransId="{C6C6337D-8EF2-49EB-9281-EDA765E5DEEF}"/>
    <dgm:cxn modelId="{D85000F4-06EB-4332-9F5F-3EAEA2C6B4A7}" type="presOf" srcId="{9F7B14D2-8579-476C-BC72-F1DBE17DD130}" destId="{4FFCA50E-E514-4C7A-B2EC-95418F7E0959}" srcOrd="0" destOrd="0" presId="urn:microsoft.com/office/officeart/2005/8/layout/process3"/>
    <dgm:cxn modelId="{37DE425D-F94B-4886-A0ED-62E238DA7B01}" type="presOf" srcId="{C2184466-069D-435E-9EB2-DEBCE1CCC4C3}" destId="{9809B4EA-088F-4D92-B138-0F0F3B31B75C}" srcOrd="1" destOrd="0" presId="urn:microsoft.com/office/officeart/2005/8/layout/process3"/>
    <dgm:cxn modelId="{DEB0C4C5-4039-4CAA-AA2D-3A9E8ECD036F}" type="presOf" srcId="{1AC5C96F-C3CB-412F-AF0F-B91047D1B572}" destId="{D2921831-F703-4B91-8C1E-E639C1D95508}" srcOrd="0" destOrd="0" presId="urn:microsoft.com/office/officeart/2005/8/layout/process3"/>
    <dgm:cxn modelId="{9D3D144C-A6BE-4E64-9AEC-D991552D7C3F}" type="presOf" srcId="{26E28B92-87C1-4A96-B69D-1B37E09A9F77}" destId="{0753E643-5EA1-4AA2-8761-E8678706CCA5}" srcOrd="0" destOrd="1" presId="urn:microsoft.com/office/officeart/2005/8/layout/process3"/>
    <dgm:cxn modelId="{27BD71EB-817F-40BB-9CD2-C4D1BF53027A}" type="presOf" srcId="{95379E35-7875-4BC9-9220-3BCC13A19C0D}" destId="{452F34B6-567B-4AF2-95AF-9A007DB0F93F}" srcOrd="0" destOrd="0" presId="urn:microsoft.com/office/officeart/2005/8/layout/process3"/>
    <dgm:cxn modelId="{05353E21-277E-4AC4-9719-B09E2F284EEB}" srcId="{C2184466-069D-435E-9EB2-DEBCE1CCC4C3}" destId="{3E4D139A-ABDC-45A0-91D4-48754300C3FA}" srcOrd="1" destOrd="0" parTransId="{B88ED2AF-F8DA-4A24-A933-29E2C1E0B9C4}" sibTransId="{B8318320-FC9C-46BA-AC37-0F5667416193}"/>
    <dgm:cxn modelId="{D0501B76-6741-4E36-820F-79232BA0C1CC}" type="presOf" srcId="{3E4D139A-ABDC-45A0-91D4-48754300C3FA}" destId="{4FFCA50E-E514-4C7A-B2EC-95418F7E0959}" srcOrd="0" destOrd="1" presId="urn:microsoft.com/office/officeart/2005/8/layout/process3"/>
    <dgm:cxn modelId="{59B7675E-2C55-4EA1-88D9-09D612FAB7BE}" type="presOf" srcId="{DCDB147D-D922-47B9-927E-25ACD227BBE3}" destId="{8DECFAF9-0092-4F1C-8462-ED7AB2CF88AC}" srcOrd="1" destOrd="0" presId="urn:microsoft.com/office/officeart/2005/8/layout/process3"/>
    <dgm:cxn modelId="{4E34FDC4-3A14-4001-A07B-796F6D59783B}" type="presParOf" srcId="{F2DD9010-A8CE-4491-8D83-5F42617AE9E5}" destId="{4BA5D0BA-E428-49B4-958F-240C1FF2C0A8}" srcOrd="0" destOrd="0" presId="urn:microsoft.com/office/officeart/2005/8/layout/process3"/>
    <dgm:cxn modelId="{79E83180-0496-4D74-B178-40380DF35E6C}" type="presParOf" srcId="{4BA5D0BA-E428-49B4-958F-240C1FF2C0A8}" destId="{F6E485C5-8F2E-4683-9670-11B68B925246}" srcOrd="0" destOrd="0" presId="urn:microsoft.com/office/officeart/2005/8/layout/process3"/>
    <dgm:cxn modelId="{DE0B1D00-1FA1-4C7C-93AB-F695A48932DF}" type="presParOf" srcId="{4BA5D0BA-E428-49B4-958F-240C1FF2C0A8}" destId="{E1326B57-0116-4C47-A718-DEE29F3D4E61}" srcOrd="1" destOrd="0" presId="urn:microsoft.com/office/officeart/2005/8/layout/process3"/>
    <dgm:cxn modelId="{8AB61959-51C7-4DD2-B302-956D119F88F4}" type="presParOf" srcId="{4BA5D0BA-E428-49B4-958F-240C1FF2C0A8}" destId="{0753E643-5EA1-4AA2-8761-E8678706CCA5}" srcOrd="2" destOrd="0" presId="urn:microsoft.com/office/officeart/2005/8/layout/process3"/>
    <dgm:cxn modelId="{29F92A71-0CDC-4790-8B08-05C8608B7311}" type="presParOf" srcId="{F2DD9010-A8CE-4491-8D83-5F42617AE9E5}" destId="{452F34B6-567B-4AF2-95AF-9A007DB0F93F}" srcOrd="1" destOrd="0" presId="urn:microsoft.com/office/officeart/2005/8/layout/process3"/>
    <dgm:cxn modelId="{55F321B1-54C5-4CEC-A8D6-E6C7ED04A587}" type="presParOf" srcId="{452F34B6-567B-4AF2-95AF-9A007DB0F93F}" destId="{75EAC4AC-9EA5-4400-9EEB-115752343983}" srcOrd="0" destOrd="0" presId="urn:microsoft.com/office/officeart/2005/8/layout/process3"/>
    <dgm:cxn modelId="{6BE6E3EE-1FCF-45C8-A00B-31D0C5448120}" type="presParOf" srcId="{F2DD9010-A8CE-4491-8D83-5F42617AE9E5}" destId="{E9BBCAB5-8926-4207-873B-2060E62DB4EA}" srcOrd="2" destOrd="0" presId="urn:microsoft.com/office/officeart/2005/8/layout/process3"/>
    <dgm:cxn modelId="{7B6CABFA-E338-498B-9530-8DAF46DE08C8}" type="presParOf" srcId="{E9BBCAB5-8926-4207-873B-2060E62DB4EA}" destId="{C0629048-D94A-4277-A038-30A9170D5B40}" srcOrd="0" destOrd="0" presId="urn:microsoft.com/office/officeart/2005/8/layout/process3"/>
    <dgm:cxn modelId="{346F8349-BE53-4A0D-8030-A2E80F96F9F4}" type="presParOf" srcId="{E9BBCAB5-8926-4207-873B-2060E62DB4EA}" destId="{9809B4EA-088F-4D92-B138-0F0F3B31B75C}" srcOrd="1" destOrd="0" presId="urn:microsoft.com/office/officeart/2005/8/layout/process3"/>
    <dgm:cxn modelId="{87F7125C-7AF1-4D97-8F06-16A6C67A755B}" type="presParOf" srcId="{E9BBCAB5-8926-4207-873B-2060E62DB4EA}" destId="{4FFCA50E-E514-4C7A-B2EC-95418F7E0959}" srcOrd="2" destOrd="0" presId="urn:microsoft.com/office/officeart/2005/8/layout/process3"/>
    <dgm:cxn modelId="{65B2C862-ADD7-4194-9EDA-F2E5BCB5D573}" type="presParOf" srcId="{F2DD9010-A8CE-4491-8D83-5F42617AE9E5}" destId="{423FD5C0-5B47-400F-A2A9-A2BED8BE1BBA}" srcOrd="3" destOrd="0" presId="urn:microsoft.com/office/officeart/2005/8/layout/process3"/>
    <dgm:cxn modelId="{E608273B-FC1E-4DAC-8EDD-14AC40A108CC}" type="presParOf" srcId="{423FD5C0-5B47-400F-A2A9-A2BED8BE1BBA}" destId="{8DECFAF9-0092-4F1C-8462-ED7AB2CF88AC}" srcOrd="0" destOrd="0" presId="urn:microsoft.com/office/officeart/2005/8/layout/process3"/>
    <dgm:cxn modelId="{19BC3DB0-33AF-44DD-9DEF-E4562FC548E6}" type="presParOf" srcId="{F2DD9010-A8CE-4491-8D83-5F42617AE9E5}" destId="{9B36F88D-016B-43C8-A00E-2936619EFC7A}" srcOrd="4" destOrd="0" presId="urn:microsoft.com/office/officeart/2005/8/layout/process3"/>
    <dgm:cxn modelId="{88B6653A-611C-4752-9820-8B896C7FD3BD}" type="presParOf" srcId="{9B36F88D-016B-43C8-A00E-2936619EFC7A}" destId="{D2921831-F703-4B91-8C1E-E639C1D95508}" srcOrd="0" destOrd="0" presId="urn:microsoft.com/office/officeart/2005/8/layout/process3"/>
    <dgm:cxn modelId="{B685B276-EFF4-465C-AAC6-A67007AF1E69}" type="presParOf" srcId="{9B36F88D-016B-43C8-A00E-2936619EFC7A}" destId="{7CDDBE33-451C-4489-B599-CA8AB46B7036}" srcOrd="1" destOrd="0" presId="urn:microsoft.com/office/officeart/2005/8/layout/process3"/>
    <dgm:cxn modelId="{058F6FCA-A751-43D2-90CC-14A16456C4CA}" type="presParOf" srcId="{9B36F88D-016B-43C8-A00E-2936619EFC7A}" destId="{65631CD6-3AD2-4CBE-82D1-FC15A99BD0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86AD1-CCB0-4EA6-A40B-3E36113A2628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097354E-509F-4E06-8CF5-F7A090AB8EE0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PGPE e Correlatos</a:t>
          </a:r>
        </a:p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NS</a:t>
          </a:r>
        </a:p>
      </dgm:t>
    </dgm:pt>
    <dgm:pt modelId="{F05A7448-CEB6-460A-9DFE-7EFB58AB6D47}" type="parTrans" cxnId="{E04E672E-41FE-4C9A-A514-84FA33BADA41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8411944-7D07-4E2C-ABA5-2A05BBD8ACF3}" type="sibTrans" cxnId="{E04E672E-41FE-4C9A-A514-84FA33BADA41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3C38541-0F7A-4E4A-AFBE-D556BD688B8D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51.315 servidores (4,3%)</a:t>
          </a:r>
        </a:p>
      </dgm:t>
    </dgm:pt>
    <dgm:pt modelId="{D7C3CE0F-18BB-4C11-8C1D-2FFC5D490ED3}" type="parTrans" cxnId="{A1C55ECE-DA07-43DB-9F2E-37D6CB93BB5A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37A220B-1AB3-416F-BD25-7753AB780CB1}" type="sibTrans" cxnId="{A1C55ECE-DA07-43DB-9F2E-37D6CB93BB5A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D0F88A5-A14D-49EC-BED9-39CF1176435C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PGPE e Correlatos</a:t>
          </a:r>
        </a:p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NI</a:t>
          </a:r>
        </a:p>
      </dgm:t>
    </dgm:pt>
    <dgm:pt modelId="{A5E07088-7000-45BD-A7B6-78F42C8F1BC4}" type="parTrans" cxnId="{906E1DC1-2516-465C-93E0-47B6965BA966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6F3CBEC-0C16-4DC0-B696-2D6E571FC725}" type="sibTrans" cxnId="{906E1DC1-2516-465C-93E0-47B6965BA966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4F34CB5-0594-4CAD-9868-95B9B47A6FF1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401.308 servidores (26,3%)</a:t>
          </a:r>
        </a:p>
      </dgm:t>
    </dgm:pt>
    <dgm:pt modelId="{E68ED29B-9C94-4D26-A50F-7ACE9501EB5E}" type="parTrans" cxnId="{7ADDE5A9-85E0-4A5C-8428-9D8E3A8D649D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432E361-9E3B-45FA-BB16-AD74266353AE}" type="sibTrans" cxnId="{7ADDE5A9-85E0-4A5C-8428-9D8E3A8D649D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1EAA1F8-A26D-44C5-BA1A-21DC28CCC456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PGPE e Correlatos</a:t>
          </a:r>
        </a:p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NA</a:t>
          </a:r>
        </a:p>
      </dgm:t>
    </dgm:pt>
    <dgm:pt modelId="{4A0FDE30-D5C9-455C-AC29-EA09330D08BD}" type="parTrans" cxnId="{D53604C3-EBB5-4C45-9109-9B4728F38BEA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9D2AE79-A1A2-4BB9-AB9B-D65264604DAD}" type="sibTrans" cxnId="{D53604C3-EBB5-4C45-9109-9B4728F38BEA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B3CB528-8365-4201-8892-B43AA44F3FBE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38.142 servidores</a:t>
          </a:r>
        </a:p>
      </dgm:t>
    </dgm:pt>
    <dgm:pt modelId="{7545FCE3-4DB7-4492-9E99-F864F1C71648}" type="parTrans" cxnId="{91ACCB6D-B60B-49E6-873F-8B76DD9CEC94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EC20481-8861-4DFE-972F-ADF8836F39E7}" type="sibTrans" cxnId="{91ACCB6D-B60B-49E6-873F-8B76DD9CEC94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EF30853-7FAA-4E58-9E2F-6D0969E8A176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23 tabelas</a:t>
          </a:r>
        </a:p>
      </dgm:t>
    </dgm:pt>
    <dgm:pt modelId="{398A3F36-ADA2-4040-A67C-34D1C723A996}" type="parTrans" cxnId="{F9BA839B-886D-4E55-882D-41C1F13A413D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C4B4246-CF05-4CD3-86EF-0B84C702505D}" type="sibTrans" cxnId="{F9BA839B-886D-4E55-882D-41C1F13A413D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A39B986-CEC5-4E09-9CC4-0D9316E3453C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13 tabelas em 1</a:t>
          </a:r>
        </a:p>
      </dgm:t>
    </dgm:pt>
    <dgm:pt modelId="{4F99C701-D4F3-49B9-AC3A-86147B28D6E3}" type="parTrans" cxnId="{7038F24F-1A27-4037-B6D2-A4EC1390F0A6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F4D40C9-F001-43C7-A47E-CCB7CBCE83AE}" type="sibTrans" cxnId="{7038F24F-1A27-4037-B6D2-A4EC1390F0A6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88E69BE-39B4-4CEA-9DFA-12956631F35F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211 mi</a:t>
          </a:r>
        </a:p>
      </dgm:t>
    </dgm:pt>
    <dgm:pt modelId="{EC7C4939-249C-4276-B56C-4FC5B736153D}" type="parTrans" cxnId="{88C3CBC9-6CE7-49E3-936C-9DE7491EC456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C44DFE1-7171-4D26-A7EF-4F8831630777}" type="sibTrans" cxnId="{88C3CBC9-6CE7-49E3-936C-9DE7491EC456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FDA16BA-4D5E-4C13-A8AA-5E52CE397E86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18 tabelas</a:t>
          </a:r>
        </a:p>
      </dgm:t>
    </dgm:pt>
    <dgm:pt modelId="{CD3CFDBC-1444-402B-B150-E9B9DE5095EE}" type="parTrans" cxnId="{4C480C11-FAAE-4091-98F8-BC350320EF0C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68830A9-CB58-4027-B9FB-705B3051B7A4}" type="sibTrans" cxnId="{4C480C11-FAAE-4091-98F8-BC350320EF0C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EEB3A26-3827-4A2F-BD28-FD76410316E4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21 tabelas em 1</a:t>
          </a:r>
        </a:p>
      </dgm:t>
    </dgm:pt>
    <dgm:pt modelId="{F53212B6-A694-4CA9-874A-DAFF881A3829}" type="parTrans" cxnId="{20588DE9-67FB-4974-AC65-C499AD066198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4F51CC-8CA5-4049-985E-F69967F79FFE}" type="sibTrans" cxnId="{20588DE9-67FB-4974-AC65-C499AD066198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C352DC7-5B20-4133-8398-61337EF5DCB4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345 mi</a:t>
          </a:r>
        </a:p>
      </dgm:t>
    </dgm:pt>
    <dgm:pt modelId="{7131BA8D-FBF6-4692-B90F-C8F07EA8AB39}" type="parTrans" cxnId="{00DF33FF-6A7B-4EE9-808E-BCD36C86F283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72DB010-DCDD-4729-9C34-DFB568302FEC}" type="sibTrans" cxnId="{00DF33FF-6A7B-4EE9-808E-BCD36C86F283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2C85CE7-6B84-408D-B196-270027A29A00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26 tabelas</a:t>
          </a:r>
        </a:p>
      </dgm:t>
    </dgm:pt>
    <dgm:pt modelId="{76ED7057-1A82-45EA-A956-2D96FC1F19A4}" type="parTrans" cxnId="{D9609300-87C3-472F-97E9-AABDB2E996A5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A57AF33-4CF0-4981-B452-7F09A206AAFF}" type="sibTrans" cxnId="{D9609300-87C3-472F-97E9-AABDB2E996A5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AA07BED-F72B-496C-9D6A-0457813D9125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21 tabelas em 3</a:t>
          </a:r>
        </a:p>
      </dgm:t>
    </dgm:pt>
    <dgm:pt modelId="{0BEF6C96-C120-42EF-9652-0ECE4CF15022}" type="parTrans" cxnId="{6BF60B7A-1113-4E6A-B238-6590F4F64FAD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F049859-C409-4E48-A930-EB3DAE171E8B}" type="sibTrans" cxnId="{6BF60B7A-1113-4E6A-B238-6590F4F64FAD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463F5E2-EA7B-44C5-A4C0-9B8EB2CBCC0A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1.130 mi</a:t>
          </a:r>
        </a:p>
      </dgm:t>
    </dgm:pt>
    <dgm:pt modelId="{4D4F2940-B038-4954-B451-0B830EA4C410}" type="parTrans" cxnId="{C1A81045-3150-4179-A99A-AB4FA272E138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01AF8E4-AB63-47C1-9116-4970AE914DDA}" type="sibTrans" cxnId="{C1A81045-3150-4179-A99A-AB4FA272E138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9BC2FD0-9295-459F-8BD5-5EA6D2CB3063}" type="pres">
      <dgm:prSet presAssocID="{72086AD1-CCB0-4EA6-A40B-3E36113A2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1C7908-A00B-41FA-8C4F-B939E87A3867}" type="pres">
      <dgm:prSet presAssocID="{C097354E-509F-4E06-8CF5-F7A090AB8EE0}" presName="composite" presStyleCnt="0"/>
      <dgm:spPr/>
    </dgm:pt>
    <dgm:pt modelId="{A328FDA4-98C0-4074-B201-D51D60A992B4}" type="pres">
      <dgm:prSet presAssocID="{C097354E-509F-4E06-8CF5-F7A090AB8E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1A031-20B2-4A83-B625-78ED92D95C17}" type="pres">
      <dgm:prSet presAssocID="{C097354E-509F-4E06-8CF5-F7A090AB8EE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76171-2A97-4CDE-87DB-87A2ED903E89}" type="pres">
      <dgm:prSet presAssocID="{F8411944-7D07-4E2C-ABA5-2A05BBD8ACF3}" presName="space" presStyleCnt="0"/>
      <dgm:spPr/>
    </dgm:pt>
    <dgm:pt modelId="{77801CD2-7A9D-4BD9-92DE-D70E0CFC8527}" type="pres">
      <dgm:prSet presAssocID="{7D0F88A5-A14D-49EC-BED9-39CF1176435C}" presName="composite" presStyleCnt="0"/>
      <dgm:spPr/>
    </dgm:pt>
    <dgm:pt modelId="{E59B868A-499C-4693-B2F7-B309A2EDF43F}" type="pres">
      <dgm:prSet presAssocID="{7D0F88A5-A14D-49EC-BED9-39CF1176435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C7107B-96BB-4D2F-A165-4E0734008C77}" type="pres">
      <dgm:prSet presAssocID="{7D0F88A5-A14D-49EC-BED9-39CF1176435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9980C-AE7E-4D71-8FB7-6D7F4EA25554}" type="pres">
      <dgm:prSet presAssocID="{96F3CBEC-0C16-4DC0-B696-2D6E571FC725}" presName="space" presStyleCnt="0"/>
      <dgm:spPr/>
    </dgm:pt>
    <dgm:pt modelId="{A358DE1A-C64D-4513-8368-3E31FFC35ACB}" type="pres">
      <dgm:prSet presAssocID="{E1EAA1F8-A26D-44C5-BA1A-21DC28CCC456}" presName="composite" presStyleCnt="0"/>
      <dgm:spPr/>
    </dgm:pt>
    <dgm:pt modelId="{8216D8EB-1F55-4710-AA1A-83A74245EB67}" type="pres">
      <dgm:prSet presAssocID="{E1EAA1F8-A26D-44C5-BA1A-21DC28CCC4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88C25D-87B2-499B-AEAA-F682E666529A}" type="pres">
      <dgm:prSet presAssocID="{E1EAA1F8-A26D-44C5-BA1A-21DC28CCC4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BF8868-E16A-4962-B9D6-5A7CFBCF452E}" type="presOf" srcId="{0FDA16BA-4D5E-4C13-A8AA-5E52CE397E86}" destId="{0AD1A031-20B2-4A83-B625-78ED92D95C17}" srcOrd="0" destOrd="1" presId="urn:microsoft.com/office/officeart/2005/8/layout/hList1"/>
    <dgm:cxn modelId="{2253A64C-2ED7-49CA-AD8B-906642EB1387}" type="presOf" srcId="{9EF30853-7FAA-4E58-9E2F-6D0969E8A176}" destId="{9288C25D-87B2-499B-AEAA-F682E666529A}" srcOrd="0" destOrd="1" presId="urn:microsoft.com/office/officeart/2005/8/layout/hList1"/>
    <dgm:cxn modelId="{88C3CBC9-6CE7-49E3-936C-9DE7491EC456}" srcId="{C097354E-509F-4E06-8CF5-F7A090AB8EE0}" destId="{988E69BE-39B4-4CEA-9DFA-12956631F35F}" srcOrd="3" destOrd="0" parTransId="{EC7C4939-249C-4276-B56C-4FC5B736153D}" sibTransId="{EC44DFE1-7171-4D26-A7EF-4F8831630777}"/>
    <dgm:cxn modelId="{BB60F27B-6C4E-46A7-ABDD-DEFB616BA416}" type="presOf" srcId="{7D0F88A5-A14D-49EC-BED9-39CF1176435C}" destId="{E59B868A-499C-4693-B2F7-B309A2EDF43F}" srcOrd="0" destOrd="0" presId="urn:microsoft.com/office/officeart/2005/8/layout/hList1"/>
    <dgm:cxn modelId="{47FF9344-B677-4120-86D4-73C650518CE1}" type="presOf" srcId="{3AA07BED-F72B-496C-9D6A-0457813D9125}" destId="{D3C7107B-96BB-4D2F-A165-4E0734008C77}" srcOrd="0" destOrd="2" presId="urn:microsoft.com/office/officeart/2005/8/layout/hList1"/>
    <dgm:cxn modelId="{20588DE9-67FB-4974-AC65-C499AD066198}" srcId="{E1EAA1F8-A26D-44C5-BA1A-21DC28CCC456}" destId="{CEEB3A26-3827-4A2F-BD28-FD76410316E4}" srcOrd="2" destOrd="0" parTransId="{F53212B6-A694-4CA9-874A-DAFF881A3829}" sibTransId="{514F51CC-8CA5-4049-985E-F69967F79FFE}"/>
    <dgm:cxn modelId="{65DDFA4A-24C1-4B60-BFCD-C8274ED43330}" type="presOf" srcId="{4C352DC7-5B20-4133-8398-61337EF5DCB4}" destId="{9288C25D-87B2-499B-AEAA-F682E666529A}" srcOrd="0" destOrd="3" presId="urn:microsoft.com/office/officeart/2005/8/layout/hList1"/>
    <dgm:cxn modelId="{7038F24F-1A27-4037-B6D2-A4EC1390F0A6}" srcId="{C097354E-509F-4E06-8CF5-F7A090AB8EE0}" destId="{0A39B986-CEC5-4E09-9CC4-0D9316E3453C}" srcOrd="2" destOrd="0" parTransId="{4F99C701-D4F3-49B9-AC3A-86147B28D6E3}" sibTransId="{3F4D40C9-F001-43C7-A47E-CCB7CBCE83AE}"/>
    <dgm:cxn modelId="{90EE9398-5242-4D24-96C9-836F0F0E2B41}" type="presOf" srcId="{02C85CE7-6B84-408D-B196-270027A29A00}" destId="{D3C7107B-96BB-4D2F-A165-4E0734008C77}" srcOrd="0" destOrd="1" presId="urn:microsoft.com/office/officeart/2005/8/layout/hList1"/>
    <dgm:cxn modelId="{906E1DC1-2516-465C-93E0-47B6965BA966}" srcId="{72086AD1-CCB0-4EA6-A40B-3E36113A2628}" destId="{7D0F88A5-A14D-49EC-BED9-39CF1176435C}" srcOrd="1" destOrd="0" parTransId="{A5E07088-7000-45BD-A7B6-78F42C8F1BC4}" sibTransId="{96F3CBEC-0C16-4DC0-B696-2D6E571FC725}"/>
    <dgm:cxn modelId="{A1C55ECE-DA07-43DB-9F2E-37D6CB93BB5A}" srcId="{C097354E-509F-4E06-8CF5-F7A090AB8EE0}" destId="{73C38541-0F7A-4E4A-AFBE-D556BD688B8D}" srcOrd="0" destOrd="0" parTransId="{D7C3CE0F-18BB-4C11-8C1D-2FFC5D490ED3}" sibTransId="{F37A220B-1AB3-416F-BD25-7753AB780CB1}"/>
    <dgm:cxn modelId="{91ACCB6D-B60B-49E6-873F-8B76DD9CEC94}" srcId="{E1EAA1F8-A26D-44C5-BA1A-21DC28CCC456}" destId="{FB3CB528-8365-4201-8892-B43AA44F3FBE}" srcOrd="0" destOrd="0" parTransId="{7545FCE3-4DB7-4492-9E99-F864F1C71648}" sibTransId="{6EC20481-8861-4DFE-972F-ADF8836F39E7}"/>
    <dgm:cxn modelId="{40FCFF3E-702B-4E97-AF8E-CB3925D31A9B}" type="presOf" srcId="{E1EAA1F8-A26D-44C5-BA1A-21DC28CCC456}" destId="{8216D8EB-1F55-4710-AA1A-83A74245EB67}" srcOrd="0" destOrd="0" presId="urn:microsoft.com/office/officeart/2005/8/layout/hList1"/>
    <dgm:cxn modelId="{44673B33-EC1C-4314-A4BD-0B49410C496B}" type="presOf" srcId="{FB3CB528-8365-4201-8892-B43AA44F3FBE}" destId="{9288C25D-87B2-499B-AEAA-F682E666529A}" srcOrd="0" destOrd="0" presId="urn:microsoft.com/office/officeart/2005/8/layout/hList1"/>
    <dgm:cxn modelId="{6BF60B7A-1113-4E6A-B238-6590F4F64FAD}" srcId="{7D0F88A5-A14D-49EC-BED9-39CF1176435C}" destId="{3AA07BED-F72B-496C-9D6A-0457813D9125}" srcOrd="2" destOrd="0" parTransId="{0BEF6C96-C120-42EF-9652-0ECE4CF15022}" sibTransId="{FF049859-C409-4E48-A930-EB3DAE171E8B}"/>
    <dgm:cxn modelId="{3E83A7CD-DEF4-4D45-8C61-1494234399E0}" type="presOf" srcId="{73C38541-0F7A-4E4A-AFBE-D556BD688B8D}" destId="{0AD1A031-20B2-4A83-B625-78ED92D95C17}" srcOrd="0" destOrd="0" presId="urn:microsoft.com/office/officeart/2005/8/layout/hList1"/>
    <dgm:cxn modelId="{30F355DA-F51F-40B7-81B7-46782680B714}" type="presOf" srcId="{E4F34CB5-0594-4CAD-9868-95B9B47A6FF1}" destId="{D3C7107B-96BB-4D2F-A165-4E0734008C77}" srcOrd="0" destOrd="0" presId="urn:microsoft.com/office/officeart/2005/8/layout/hList1"/>
    <dgm:cxn modelId="{703D1D50-097C-4D7C-9BD5-47EF7DCDBF2C}" type="presOf" srcId="{72086AD1-CCB0-4EA6-A40B-3E36113A2628}" destId="{F9BC2FD0-9295-459F-8BD5-5EA6D2CB3063}" srcOrd="0" destOrd="0" presId="urn:microsoft.com/office/officeart/2005/8/layout/hList1"/>
    <dgm:cxn modelId="{D53604C3-EBB5-4C45-9109-9B4728F38BEA}" srcId="{72086AD1-CCB0-4EA6-A40B-3E36113A2628}" destId="{E1EAA1F8-A26D-44C5-BA1A-21DC28CCC456}" srcOrd="2" destOrd="0" parTransId="{4A0FDE30-D5C9-455C-AC29-EA09330D08BD}" sibTransId="{A9D2AE79-A1A2-4BB9-AB9B-D65264604DAD}"/>
    <dgm:cxn modelId="{00DF33FF-6A7B-4EE9-808E-BCD36C86F283}" srcId="{E1EAA1F8-A26D-44C5-BA1A-21DC28CCC456}" destId="{4C352DC7-5B20-4133-8398-61337EF5DCB4}" srcOrd="3" destOrd="0" parTransId="{7131BA8D-FBF6-4692-B90F-C8F07EA8AB39}" sibTransId="{672DB010-DCDD-4729-9C34-DFB568302FEC}"/>
    <dgm:cxn modelId="{F9BA839B-886D-4E55-882D-41C1F13A413D}" srcId="{E1EAA1F8-A26D-44C5-BA1A-21DC28CCC456}" destId="{9EF30853-7FAA-4E58-9E2F-6D0969E8A176}" srcOrd="1" destOrd="0" parTransId="{398A3F36-ADA2-4040-A67C-34D1C723A996}" sibTransId="{7C4B4246-CF05-4CD3-86EF-0B84C702505D}"/>
    <dgm:cxn modelId="{4C480C11-FAAE-4091-98F8-BC350320EF0C}" srcId="{C097354E-509F-4E06-8CF5-F7A090AB8EE0}" destId="{0FDA16BA-4D5E-4C13-A8AA-5E52CE397E86}" srcOrd="1" destOrd="0" parTransId="{CD3CFDBC-1444-402B-B150-E9B9DE5095EE}" sibTransId="{E68830A9-CB58-4027-B9FB-705B3051B7A4}"/>
    <dgm:cxn modelId="{7ADDE5A9-85E0-4A5C-8428-9D8E3A8D649D}" srcId="{7D0F88A5-A14D-49EC-BED9-39CF1176435C}" destId="{E4F34CB5-0594-4CAD-9868-95B9B47A6FF1}" srcOrd="0" destOrd="0" parTransId="{E68ED29B-9C94-4D26-A50F-7ACE9501EB5E}" sibTransId="{F432E361-9E3B-45FA-BB16-AD74266353AE}"/>
    <dgm:cxn modelId="{C1A81045-3150-4179-A99A-AB4FA272E138}" srcId="{7D0F88A5-A14D-49EC-BED9-39CF1176435C}" destId="{5463F5E2-EA7B-44C5-A4C0-9B8EB2CBCC0A}" srcOrd="3" destOrd="0" parTransId="{4D4F2940-B038-4954-B451-0B830EA4C410}" sibTransId="{E01AF8E4-AB63-47C1-9116-4970AE914DDA}"/>
    <dgm:cxn modelId="{D9609300-87C3-472F-97E9-AABDB2E996A5}" srcId="{7D0F88A5-A14D-49EC-BED9-39CF1176435C}" destId="{02C85CE7-6B84-408D-B196-270027A29A00}" srcOrd="1" destOrd="0" parTransId="{76ED7057-1A82-45EA-A956-2D96FC1F19A4}" sibTransId="{FA57AF33-4CF0-4981-B452-7F09A206AAFF}"/>
    <dgm:cxn modelId="{369E838A-43DC-4E99-B705-3AD032B46FCA}" type="presOf" srcId="{0A39B986-CEC5-4E09-9CC4-0D9316E3453C}" destId="{0AD1A031-20B2-4A83-B625-78ED92D95C17}" srcOrd="0" destOrd="2" presId="urn:microsoft.com/office/officeart/2005/8/layout/hList1"/>
    <dgm:cxn modelId="{05A94219-B25D-461F-B691-8C24EB4CEA4F}" type="presOf" srcId="{988E69BE-39B4-4CEA-9DFA-12956631F35F}" destId="{0AD1A031-20B2-4A83-B625-78ED92D95C17}" srcOrd="0" destOrd="3" presId="urn:microsoft.com/office/officeart/2005/8/layout/hList1"/>
    <dgm:cxn modelId="{0ABE3DE8-79CC-42D6-8DD6-1627488EB111}" type="presOf" srcId="{5463F5E2-EA7B-44C5-A4C0-9B8EB2CBCC0A}" destId="{D3C7107B-96BB-4D2F-A165-4E0734008C77}" srcOrd="0" destOrd="3" presId="urn:microsoft.com/office/officeart/2005/8/layout/hList1"/>
    <dgm:cxn modelId="{DCC26B1F-2706-43B9-B63B-38A9DFDBEC91}" type="presOf" srcId="{C097354E-509F-4E06-8CF5-F7A090AB8EE0}" destId="{A328FDA4-98C0-4074-B201-D51D60A992B4}" srcOrd="0" destOrd="0" presId="urn:microsoft.com/office/officeart/2005/8/layout/hList1"/>
    <dgm:cxn modelId="{E04E672E-41FE-4C9A-A514-84FA33BADA41}" srcId="{72086AD1-CCB0-4EA6-A40B-3E36113A2628}" destId="{C097354E-509F-4E06-8CF5-F7A090AB8EE0}" srcOrd="0" destOrd="0" parTransId="{F05A7448-CEB6-460A-9DFE-7EFB58AB6D47}" sibTransId="{F8411944-7D07-4E2C-ABA5-2A05BBD8ACF3}"/>
    <dgm:cxn modelId="{4D29E52C-EFD1-4EB2-B89E-37B41DB66E69}" type="presOf" srcId="{CEEB3A26-3827-4A2F-BD28-FD76410316E4}" destId="{9288C25D-87B2-499B-AEAA-F682E666529A}" srcOrd="0" destOrd="2" presId="urn:microsoft.com/office/officeart/2005/8/layout/hList1"/>
    <dgm:cxn modelId="{38BCD6C4-B61B-4ADC-BE2B-2E5A609C599B}" type="presParOf" srcId="{F9BC2FD0-9295-459F-8BD5-5EA6D2CB3063}" destId="{701C7908-A00B-41FA-8C4F-B939E87A3867}" srcOrd="0" destOrd="0" presId="urn:microsoft.com/office/officeart/2005/8/layout/hList1"/>
    <dgm:cxn modelId="{70664E7A-1B63-41C7-BC72-08C179A8661B}" type="presParOf" srcId="{701C7908-A00B-41FA-8C4F-B939E87A3867}" destId="{A328FDA4-98C0-4074-B201-D51D60A992B4}" srcOrd="0" destOrd="0" presId="urn:microsoft.com/office/officeart/2005/8/layout/hList1"/>
    <dgm:cxn modelId="{7FC74F04-80E6-49FC-92D2-1F60E570DD38}" type="presParOf" srcId="{701C7908-A00B-41FA-8C4F-B939E87A3867}" destId="{0AD1A031-20B2-4A83-B625-78ED92D95C17}" srcOrd="1" destOrd="0" presId="urn:microsoft.com/office/officeart/2005/8/layout/hList1"/>
    <dgm:cxn modelId="{D6F78C39-B956-41DC-87EA-60D780291D18}" type="presParOf" srcId="{F9BC2FD0-9295-459F-8BD5-5EA6D2CB3063}" destId="{93F76171-2A97-4CDE-87DB-87A2ED903E89}" srcOrd="1" destOrd="0" presId="urn:microsoft.com/office/officeart/2005/8/layout/hList1"/>
    <dgm:cxn modelId="{F362F8BB-AED8-4498-BADE-75C92E2C4CAA}" type="presParOf" srcId="{F9BC2FD0-9295-459F-8BD5-5EA6D2CB3063}" destId="{77801CD2-7A9D-4BD9-92DE-D70E0CFC8527}" srcOrd="2" destOrd="0" presId="urn:microsoft.com/office/officeart/2005/8/layout/hList1"/>
    <dgm:cxn modelId="{765C451F-F3DA-4B25-933C-69C1C7D4984A}" type="presParOf" srcId="{77801CD2-7A9D-4BD9-92DE-D70E0CFC8527}" destId="{E59B868A-499C-4693-B2F7-B309A2EDF43F}" srcOrd="0" destOrd="0" presId="urn:microsoft.com/office/officeart/2005/8/layout/hList1"/>
    <dgm:cxn modelId="{71F0150F-F338-42D3-87FC-0BE6B309F971}" type="presParOf" srcId="{77801CD2-7A9D-4BD9-92DE-D70E0CFC8527}" destId="{D3C7107B-96BB-4D2F-A165-4E0734008C77}" srcOrd="1" destOrd="0" presId="urn:microsoft.com/office/officeart/2005/8/layout/hList1"/>
    <dgm:cxn modelId="{7799E557-792A-4D3B-9DC1-5CD3C2D72384}" type="presParOf" srcId="{F9BC2FD0-9295-459F-8BD5-5EA6D2CB3063}" destId="{7469980C-AE7E-4D71-8FB7-6D7F4EA25554}" srcOrd="3" destOrd="0" presId="urn:microsoft.com/office/officeart/2005/8/layout/hList1"/>
    <dgm:cxn modelId="{CA58EA04-EA52-4B96-A918-65BBE4E495E8}" type="presParOf" srcId="{F9BC2FD0-9295-459F-8BD5-5EA6D2CB3063}" destId="{A358DE1A-C64D-4513-8368-3E31FFC35ACB}" srcOrd="4" destOrd="0" presId="urn:microsoft.com/office/officeart/2005/8/layout/hList1"/>
    <dgm:cxn modelId="{85BB0AC7-8141-4EC1-BA65-9CFE645161AC}" type="presParOf" srcId="{A358DE1A-C64D-4513-8368-3E31FFC35ACB}" destId="{8216D8EB-1F55-4710-AA1A-83A74245EB67}" srcOrd="0" destOrd="0" presId="urn:microsoft.com/office/officeart/2005/8/layout/hList1"/>
    <dgm:cxn modelId="{E1B177CD-855F-4AD2-A49F-E8B9CE623263}" type="presParOf" srcId="{A358DE1A-C64D-4513-8368-3E31FFC35ACB}" destId="{9288C25D-87B2-499B-AEAA-F682E66652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086AD1-CCB0-4EA6-A40B-3E36113A2628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097354E-509F-4E06-8CF5-F7A090AB8EE0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Médicos</a:t>
          </a:r>
        </a:p>
      </dgm:t>
    </dgm:pt>
    <dgm:pt modelId="{F05A7448-CEB6-460A-9DFE-7EFB58AB6D47}" type="parTrans" cxnId="{E04E672E-41FE-4C9A-A514-84FA33BADA41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8411944-7D07-4E2C-ABA5-2A05BBD8ACF3}" type="sibTrans" cxnId="{E04E672E-41FE-4C9A-A514-84FA33BADA41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3C38541-0F7A-4E4A-AFBE-D556BD688B8D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50.000 servidores</a:t>
          </a:r>
        </a:p>
      </dgm:t>
    </dgm:pt>
    <dgm:pt modelId="{D7C3CE0F-18BB-4C11-8C1D-2FFC5D490ED3}" type="parTrans" cxnId="{A1C55ECE-DA07-43DB-9F2E-37D6CB93BB5A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37A220B-1AB3-416F-BD25-7753AB780CB1}" type="sibTrans" cxnId="{A1C55ECE-DA07-43DB-9F2E-37D6CB93BB5A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D0F88A5-A14D-49EC-BED9-39CF1176435C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Grupo C&amp;T</a:t>
          </a:r>
        </a:p>
      </dgm:t>
    </dgm:pt>
    <dgm:pt modelId="{A5E07088-7000-45BD-A7B6-78F42C8F1BC4}" type="parTrans" cxnId="{906E1DC1-2516-465C-93E0-47B6965BA966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6F3CBEC-0C16-4DC0-B696-2D6E571FC725}" type="sibTrans" cxnId="{906E1DC1-2516-465C-93E0-47B6965BA966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4F34CB5-0594-4CAD-9868-95B9B47A6FF1}">
      <dgm:prSet phldrT="[Texto]" custT="1"/>
      <dgm:spPr/>
      <dgm:t>
        <a:bodyPr/>
        <a:lstStyle/>
        <a:p>
          <a:r>
            <a:rPr lang="pt-BR" sz="1800" dirty="0">
              <a:latin typeface="Poppins" panose="00000500000000000000" pitchFamily="2" charset="0"/>
              <a:cs typeface="Poppins" panose="00000500000000000000" pitchFamily="2" charset="0"/>
            </a:rPr>
            <a:t>247.796 servidores</a:t>
          </a:r>
        </a:p>
      </dgm:t>
    </dgm:pt>
    <dgm:pt modelId="{E68ED29B-9C94-4D26-A50F-7ACE9501EB5E}" type="parTrans" cxnId="{7ADDE5A9-85E0-4A5C-8428-9D8E3A8D649D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432E361-9E3B-45FA-BB16-AD74266353AE}" type="sibTrans" cxnId="{7ADDE5A9-85E0-4A5C-8428-9D8E3A8D649D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1EAA1F8-A26D-44C5-BA1A-21DC28CCC456}">
      <dgm:prSet phldrT="[Texto]" custT="1"/>
      <dgm:spPr/>
      <dgm:t>
        <a:bodyPr/>
        <a:lstStyle/>
        <a:p>
          <a:endParaRPr lang="pt-BR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A0FDE30-D5C9-455C-AC29-EA09330D08BD}" type="parTrans" cxnId="{D53604C3-EBB5-4C45-9109-9B4728F38BEA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9D2AE79-A1A2-4BB9-AB9B-D65264604DAD}" type="sibTrans" cxnId="{D53604C3-EBB5-4C45-9109-9B4728F38BEA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B3CB528-8365-4201-8892-B43AA44F3FBE}">
      <dgm:prSet phldrT="[Texto]" custT="1"/>
      <dgm:spPr/>
      <dgm:t>
        <a:bodyPr/>
        <a:lstStyle/>
        <a:p>
          <a:endParaRPr lang="pt-BR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545FCE3-4DB7-4492-9E99-F864F1C71648}" type="parTrans" cxnId="{91ACCB6D-B60B-49E6-873F-8B76DD9CEC94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EC20481-8861-4DFE-972F-ADF8836F39E7}" type="sibTrans" cxnId="{91ACCB6D-B60B-49E6-873F-8B76DD9CEC94}">
      <dgm:prSet/>
      <dgm:spPr/>
      <dgm:t>
        <a:bodyPr/>
        <a:lstStyle/>
        <a:p>
          <a:endParaRPr lang="pt-BR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9BC2FD0-9295-459F-8BD5-5EA6D2CB3063}" type="pres">
      <dgm:prSet presAssocID="{72086AD1-CCB0-4EA6-A40B-3E36113A2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1C7908-A00B-41FA-8C4F-B939E87A3867}" type="pres">
      <dgm:prSet presAssocID="{C097354E-509F-4E06-8CF5-F7A090AB8EE0}" presName="composite" presStyleCnt="0"/>
      <dgm:spPr/>
    </dgm:pt>
    <dgm:pt modelId="{A328FDA4-98C0-4074-B201-D51D60A992B4}" type="pres">
      <dgm:prSet presAssocID="{C097354E-509F-4E06-8CF5-F7A090AB8E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1A031-20B2-4A83-B625-78ED92D95C17}" type="pres">
      <dgm:prSet presAssocID="{C097354E-509F-4E06-8CF5-F7A090AB8EE0}" presName="desTx" presStyleLbl="alignAccFollowNode1" presStyleIdx="0" presStyleCnt="3" custScaleX="99456" custScaleY="344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76171-2A97-4CDE-87DB-87A2ED903E89}" type="pres">
      <dgm:prSet presAssocID="{F8411944-7D07-4E2C-ABA5-2A05BBD8ACF3}" presName="space" presStyleCnt="0"/>
      <dgm:spPr/>
    </dgm:pt>
    <dgm:pt modelId="{77801CD2-7A9D-4BD9-92DE-D70E0CFC8527}" type="pres">
      <dgm:prSet presAssocID="{7D0F88A5-A14D-49EC-BED9-39CF1176435C}" presName="composite" presStyleCnt="0"/>
      <dgm:spPr/>
    </dgm:pt>
    <dgm:pt modelId="{E59B868A-499C-4693-B2F7-B309A2EDF43F}" type="pres">
      <dgm:prSet presAssocID="{7D0F88A5-A14D-49EC-BED9-39CF1176435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C7107B-96BB-4D2F-A165-4E0734008C77}" type="pres">
      <dgm:prSet presAssocID="{7D0F88A5-A14D-49EC-BED9-39CF1176435C}" presName="desTx" presStyleLbl="alignAccFollowNode1" presStyleIdx="1" presStyleCnt="3" custScaleY="470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9980C-AE7E-4D71-8FB7-6D7F4EA25554}" type="pres">
      <dgm:prSet presAssocID="{96F3CBEC-0C16-4DC0-B696-2D6E571FC725}" presName="space" presStyleCnt="0"/>
      <dgm:spPr/>
    </dgm:pt>
    <dgm:pt modelId="{A358DE1A-C64D-4513-8368-3E31FFC35ACB}" type="pres">
      <dgm:prSet presAssocID="{E1EAA1F8-A26D-44C5-BA1A-21DC28CCC456}" presName="composite" presStyleCnt="0"/>
      <dgm:spPr/>
    </dgm:pt>
    <dgm:pt modelId="{8216D8EB-1F55-4710-AA1A-83A74245EB67}" type="pres">
      <dgm:prSet presAssocID="{E1EAA1F8-A26D-44C5-BA1A-21DC28CCC4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88C25D-87B2-499B-AEAA-F682E666529A}" type="pres">
      <dgm:prSet presAssocID="{E1EAA1F8-A26D-44C5-BA1A-21DC28CCC456}" presName="desTx" presStyleLbl="alignAccFollowNode1" presStyleIdx="2" presStyleCnt="3" custScaleY="55502" custLinFactNeighborX="1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713CC21-9509-4299-B6A8-9DBDC8F3AA7A}" type="presOf" srcId="{E4F34CB5-0594-4CAD-9868-95B9B47A6FF1}" destId="{D3C7107B-96BB-4D2F-A165-4E0734008C77}" srcOrd="0" destOrd="0" presId="urn:microsoft.com/office/officeart/2005/8/layout/hList1"/>
    <dgm:cxn modelId="{E8EA5085-C5D7-42C7-9E53-603B2B3C3C40}" type="presOf" srcId="{72086AD1-CCB0-4EA6-A40B-3E36113A2628}" destId="{F9BC2FD0-9295-459F-8BD5-5EA6D2CB3063}" srcOrd="0" destOrd="0" presId="urn:microsoft.com/office/officeart/2005/8/layout/hList1"/>
    <dgm:cxn modelId="{D53604C3-EBB5-4C45-9109-9B4728F38BEA}" srcId="{72086AD1-CCB0-4EA6-A40B-3E36113A2628}" destId="{E1EAA1F8-A26D-44C5-BA1A-21DC28CCC456}" srcOrd="2" destOrd="0" parTransId="{4A0FDE30-D5C9-455C-AC29-EA09330D08BD}" sibTransId="{A9D2AE79-A1A2-4BB9-AB9B-D65264604DAD}"/>
    <dgm:cxn modelId="{906E1DC1-2516-465C-93E0-47B6965BA966}" srcId="{72086AD1-CCB0-4EA6-A40B-3E36113A2628}" destId="{7D0F88A5-A14D-49EC-BED9-39CF1176435C}" srcOrd="1" destOrd="0" parTransId="{A5E07088-7000-45BD-A7B6-78F42C8F1BC4}" sibTransId="{96F3CBEC-0C16-4DC0-B696-2D6E571FC725}"/>
    <dgm:cxn modelId="{A1C55ECE-DA07-43DB-9F2E-37D6CB93BB5A}" srcId="{C097354E-509F-4E06-8CF5-F7A090AB8EE0}" destId="{73C38541-0F7A-4E4A-AFBE-D556BD688B8D}" srcOrd="0" destOrd="0" parTransId="{D7C3CE0F-18BB-4C11-8C1D-2FFC5D490ED3}" sibTransId="{F37A220B-1AB3-416F-BD25-7753AB780CB1}"/>
    <dgm:cxn modelId="{3C8E810E-3EA2-4CAE-B5CB-51C5548B7737}" type="presOf" srcId="{C097354E-509F-4E06-8CF5-F7A090AB8EE0}" destId="{A328FDA4-98C0-4074-B201-D51D60A992B4}" srcOrd="0" destOrd="0" presId="urn:microsoft.com/office/officeart/2005/8/layout/hList1"/>
    <dgm:cxn modelId="{91ACCB6D-B60B-49E6-873F-8B76DD9CEC94}" srcId="{E1EAA1F8-A26D-44C5-BA1A-21DC28CCC456}" destId="{FB3CB528-8365-4201-8892-B43AA44F3FBE}" srcOrd="0" destOrd="0" parTransId="{7545FCE3-4DB7-4492-9E99-F864F1C71648}" sibTransId="{6EC20481-8861-4DFE-972F-ADF8836F39E7}"/>
    <dgm:cxn modelId="{53758B21-1DFE-4A2C-B723-46EF42B3AB73}" type="presOf" srcId="{73C38541-0F7A-4E4A-AFBE-D556BD688B8D}" destId="{0AD1A031-20B2-4A83-B625-78ED92D95C17}" srcOrd="0" destOrd="0" presId="urn:microsoft.com/office/officeart/2005/8/layout/hList1"/>
    <dgm:cxn modelId="{551EA1A8-D414-4383-BE89-D7E5806EBFF8}" type="presOf" srcId="{E1EAA1F8-A26D-44C5-BA1A-21DC28CCC456}" destId="{8216D8EB-1F55-4710-AA1A-83A74245EB67}" srcOrd="0" destOrd="0" presId="urn:microsoft.com/office/officeart/2005/8/layout/hList1"/>
    <dgm:cxn modelId="{675D07DE-0D98-4F88-B878-4A787C0EB0C1}" type="presOf" srcId="{7D0F88A5-A14D-49EC-BED9-39CF1176435C}" destId="{E59B868A-499C-4693-B2F7-B309A2EDF43F}" srcOrd="0" destOrd="0" presId="urn:microsoft.com/office/officeart/2005/8/layout/hList1"/>
    <dgm:cxn modelId="{E04E672E-41FE-4C9A-A514-84FA33BADA41}" srcId="{72086AD1-CCB0-4EA6-A40B-3E36113A2628}" destId="{C097354E-509F-4E06-8CF5-F7A090AB8EE0}" srcOrd="0" destOrd="0" parTransId="{F05A7448-CEB6-460A-9DFE-7EFB58AB6D47}" sibTransId="{F8411944-7D07-4E2C-ABA5-2A05BBD8ACF3}"/>
    <dgm:cxn modelId="{7ADDE5A9-85E0-4A5C-8428-9D8E3A8D649D}" srcId="{7D0F88A5-A14D-49EC-BED9-39CF1176435C}" destId="{E4F34CB5-0594-4CAD-9868-95B9B47A6FF1}" srcOrd="0" destOrd="0" parTransId="{E68ED29B-9C94-4D26-A50F-7ACE9501EB5E}" sibTransId="{F432E361-9E3B-45FA-BB16-AD74266353AE}"/>
    <dgm:cxn modelId="{0032502D-B9CF-4435-99DC-ADE5E5CDF7A1}" type="presOf" srcId="{FB3CB528-8365-4201-8892-B43AA44F3FBE}" destId="{9288C25D-87B2-499B-AEAA-F682E666529A}" srcOrd="0" destOrd="0" presId="urn:microsoft.com/office/officeart/2005/8/layout/hList1"/>
    <dgm:cxn modelId="{FE20EEA1-95C1-44ED-8488-813D70DDC561}" type="presParOf" srcId="{F9BC2FD0-9295-459F-8BD5-5EA6D2CB3063}" destId="{701C7908-A00B-41FA-8C4F-B939E87A3867}" srcOrd="0" destOrd="0" presId="urn:microsoft.com/office/officeart/2005/8/layout/hList1"/>
    <dgm:cxn modelId="{BF8773B1-8E55-4C4B-B6AA-E153C9FBC624}" type="presParOf" srcId="{701C7908-A00B-41FA-8C4F-B939E87A3867}" destId="{A328FDA4-98C0-4074-B201-D51D60A992B4}" srcOrd="0" destOrd="0" presId="urn:microsoft.com/office/officeart/2005/8/layout/hList1"/>
    <dgm:cxn modelId="{9CACADDD-1F1E-4C79-ADE3-E1696D449318}" type="presParOf" srcId="{701C7908-A00B-41FA-8C4F-B939E87A3867}" destId="{0AD1A031-20B2-4A83-B625-78ED92D95C17}" srcOrd="1" destOrd="0" presId="urn:microsoft.com/office/officeart/2005/8/layout/hList1"/>
    <dgm:cxn modelId="{71177AE3-48BB-4341-B4EA-D69E67E021D4}" type="presParOf" srcId="{F9BC2FD0-9295-459F-8BD5-5EA6D2CB3063}" destId="{93F76171-2A97-4CDE-87DB-87A2ED903E89}" srcOrd="1" destOrd="0" presId="urn:microsoft.com/office/officeart/2005/8/layout/hList1"/>
    <dgm:cxn modelId="{4459FE7D-14F9-455A-85DD-0A04496C38CB}" type="presParOf" srcId="{F9BC2FD0-9295-459F-8BD5-5EA6D2CB3063}" destId="{77801CD2-7A9D-4BD9-92DE-D70E0CFC8527}" srcOrd="2" destOrd="0" presId="urn:microsoft.com/office/officeart/2005/8/layout/hList1"/>
    <dgm:cxn modelId="{F29ED094-7C9D-45E0-BECF-5D70534B1EB1}" type="presParOf" srcId="{77801CD2-7A9D-4BD9-92DE-D70E0CFC8527}" destId="{E59B868A-499C-4693-B2F7-B309A2EDF43F}" srcOrd="0" destOrd="0" presId="urn:microsoft.com/office/officeart/2005/8/layout/hList1"/>
    <dgm:cxn modelId="{6EE8C869-6C63-4F20-A123-6D27DA0108F8}" type="presParOf" srcId="{77801CD2-7A9D-4BD9-92DE-D70E0CFC8527}" destId="{D3C7107B-96BB-4D2F-A165-4E0734008C77}" srcOrd="1" destOrd="0" presId="urn:microsoft.com/office/officeart/2005/8/layout/hList1"/>
    <dgm:cxn modelId="{8B3EE9ED-7F88-4B3F-A23B-BEF162FF023B}" type="presParOf" srcId="{F9BC2FD0-9295-459F-8BD5-5EA6D2CB3063}" destId="{7469980C-AE7E-4D71-8FB7-6D7F4EA25554}" srcOrd="3" destOrd="0" presId="urn:microsoft.com/office/officeart/2005/8/layout/hList1"/>
    <dgm:cxn modelId="{3A638160-B23F-4FEB-861A-0458634AB3CF}" type="presParOf" srcId="{F9BC2FD0-9295-459F-8BD5-5EA6D2CB3063}" destId="{A358DE1A-C64D-4513-8368-3E31FFC35ACB}" srcOrd="4" destOrd="0" presId="urn:microsoft.com/office/officeart/2005/8/layout/hList1"/>
    <dgm:cxn modelId="{AFB54064-DE14-4319-8C8A-AD8833EEC09A}" type="presParOf" srcId="{A358DE1A-C64D-4513-8368-3E31FFC35ACB}" destId="{8216D8EB-1F55-4710-AA1A-83A74245EB67}" srcOrd="0" destOrd="0" presId="urn:microsoft.com/office/officeart/2005/8/layout/hList1"/>
    <dgm:cxn modelId="{56E81FA5-4F72-4834-8F32-EE59BA3F31A1}" type="presParOf" srcId="{A358DE1A-C64D-4513-8368-3E31FFC35ACB}" destId="{9288C25D-87B2-499B-AEAA-F682E66652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D4D0E127-AB55-DD4C-4BB6-AC699F6FB4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7E18A08-B382-B06A-40C9-2C754B6B1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9BB1-0A1E-4E0A-B983-A1EE1A94805E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9136D0A-5475-F5BA-B36A-52852B7E1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111C26E-AB56-045D-34A6-7988D0F1B9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F0FA0-729A-4A8D-B190-C2F9D6152E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846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86E90-F207-4466-8CEB-4444C948C3C3}" type="datetimeFigureOut">
              <a:rPr/>
              <a:pPr/>
              <a:t>17/11/2023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83DA1-739F-452A-91CD-2A98C843D233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768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E40388-A1D8-5786-A651-6882F8ED0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5C81A20-0DA9-00A1-04E3-FC766710E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E91F414-4E9F-5440-616B-A49BC4B8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0971733-17C0-EC9A-BA50-C20480D5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9200B8A-931C-93A0-4725-69EC67AB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086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9F682B-E3DA-98B3-5A54-24B400C9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C015704-6169-051E-4CE6-3AAF667E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D0E8DF-1583-A30D-596E-FE4133B4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79B085E-95DE-94B7-783F-C8E81E49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27436BC-63FD-2E2B-7E6B-3DD0E75F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02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93F1799-13AC-FB07-C6D5-B9ED767E1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4EA2B91-FC61-084E-8BEB-57B2B0902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661157-FBAE-64B0-6FBB-203E902C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352C18C-CAC6-4A05-0BD8-4FB7C336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B8018C3-6EB4-1DBB-7F5B-F508582D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314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CBAE72-7C5B-A18B-3C9E-82D654BBF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91211A5-2FF6-D3F1-23F4-79AF1909C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11E2E2F-DE87-C27B-F475-56BA429C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DBFFBE1-2391-9289-9AD6-EA92211F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6267E6F-64A1-B9CF-B21D-84C6F939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F86411F6-C9FF-A8DE-B1A9-C750F7A16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7129" y="6419290"/>
            <a:ext cx="1944871" cy="4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5004A1-9728-FF7C-9F57-5C43B869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9C3B189-75E4-2DB6-D406-5FBAD3FCB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189539F-A564-8C02-81CD-C8E86FC4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DC94DC9-0B43-8292-B2AE-BEA3106D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9A3B0B2-BB5F-9AAF-A616-CC9966D9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1452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C4007E-FDE2-D323-65C4-692B259F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DD4CC1C-5704-833E-9C54-38050958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F6BA305-F97A-685C-2962-159E4BEF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3CC72F1-E179-310F-3C00-0B12F134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333A7BF-8EEC-145D-988C-4D9C9451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2642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B63F84-0F92-C373-A713-E7789916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C28DD8C-5206-63DC-C53C-7F02F70A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7216091-9D7E-F7D1-A4A8-9B2A4381E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290A538-0568-3A36-64D0-5D3E279C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85FF8FE-74A4-EF70-E689-7334C096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9079DEC-4089-2BFA-802E-78D008E4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930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8D88F2-386A-F7EE-A55C-F1F4929E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5DD84C1-1F18-C782-26AD-724812674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8FBC4E7-F819-FC5C-A441-07929A5CD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DE78ED1-E140-9505-7E4F-88BCAC816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BB199E5-E695-0521-14D4-B957E5BD8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17D38AD-A2B3-F316-D564-370A3295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6963D86-BEB9-DF95-0251-60741EF2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B799E6F-A155-1B01-FDC1-9F9E33B7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056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DD3136-7496-E9C2-E4C7-F69562AA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9F7A83A-CB97-7C32-70DC-242244FB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59F2204-FD17-A476-4FB3-CA9EA78B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361248A-0304-A5DB-C753-7002F2AB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7203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D6FF4A9-CC13-A281-8B72-46AE8577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159DA84-4008-C0FD-19FA-B327634C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40FA5F0-17DE-3E8A-8DF7-F9475342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226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80DD6E-D278-CFD1-250A-9B819CA4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5C7D30C-9E75-209E-DE06-1AD82D438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3D40AAA-3A23-65C9-22A3-7A22AA2E5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AAF0EF2-0BC8-2A98-1BAD-3CD92162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9666D02-7F4F-94E2-24D8-E9DB8EE4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1FC53BB-AF20-3E6E-53EE-61535161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393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73A0CC-698E-E868-D6FA-D5ADE8FB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66EE6A0-549E-D538-B4FE-0ED9DBA55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953ADD4-B988-5CD8-A6D4-3E1A21C3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FA94AFE-C7C1-4E97-856A-20F30845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B3F215-DACD-3B68-D23B-8090FBB6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6625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A2150E-7E82-B62B-4CCE-37252591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7EDF31F-D989-8BD6-3F73-3900E6FEE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DC972FE-D839-CAE8-5EF8-538FE11A3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458A5DB-AFC7-83F8-7C1C-5876C932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F68D40E-EEAC-CF11-2F79-FFD9341C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3DF8A77-99B9-C0CB-26FF-CE3DE9BF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759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E78A1C-FC7D-98F0-3B93-FD0EBE36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78DF7A9-1554-FB8F-89AA-5780E4885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62597D1-C9F0-A1A7-23CC-613B7E98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63FF2AB-47CF-3D05-AF38-C14810E2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5281979-C18C-AF14-1FB4-DFD5ABE9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7890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2E10849-0F83-DE23-3B24-451F79034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D461EAF-3C9A-08E9-0D8E-53C34A5B0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36C424F-6277-1733-7905-A0A21419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EFCCCD1-55D5-2E0F-36D4-B133628B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7114500-1D5E-8440-5F6D-30326112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723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3035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7534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9014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861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3038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37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275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640939-59FA-25AA-072A-85736A11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4B8D866-E76C-FA0E-1D14-B259076FF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D104BAE-C148-2F49-620D-52DEBE6B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10AADD2-D6CB-4E01-4BB0-5A80A10C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A73521C-55A6-BAAC-CC05-5247DC15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4566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8625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86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0680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086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B6787F-BD0F-1E14-B350-AD62F3FA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0008F16-C7D4-59B6-474B-1B449055A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7F6A9F5-FE95-8D7F-4F28-BAF097EC7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B9B5139-03B4-777F-2E06-B64FE2E8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F153E36-06EF-C25C-0DA3-27E4D46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9A5BD92-428A-2CCE-E3C6-9328144F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89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25C988-C9E1-1BDD-0FF7-791FC4B5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B97801B-ACB8-89F2-7750-B71844BC3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0411CD6-52E7-3AF4-3705-53EBFB8C4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B237FD5-BC81-9528-B2CD-E2534E6E8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B1DB99B-6052-B7F4-C97A-FA7029FBC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2ABC53D-F61A-DACB-BA43-3E7B8570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57A861C-2934-6206-3A78-60467EA9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76121C3-2573-2399-B814-5E93ED34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978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28EFD7-4A0B-D6B1-372B-46EDAD5B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27C9454-62FD-E1BD-DA60-44EA3A69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DB2E8C1-5E3D-C27E-0F23-8FC2F091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6EF5AE2-C8DC-55DD-0327-B7A72BAC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102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F51E10D-E9FC-D33E-578C-42B993CC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E173E104-16E7-D36B-84E5-582DB322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1601BEE-7FA5-DB57-66D8-E012F30F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993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3B204B-63B2-B387-4819-F6072B07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3EC6916-8E84-E816-0DBA-0F4BE1BC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1A15E86-13A1-C441-8F9A-AFA4EDE27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9D7C92B-ED93-5B8D-EDDD-D36A91F4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048B85F-1B62-15AF-6039-7DF87AF1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2ED39BA-B8D2-A069-1F3C-BA381822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288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6942E2-56D0-4A2B-ED0C-672915DA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5586A56-824F-50F0-3FDD-AA5604B2F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AB82DEC-F873-B203-F598-0ED4FF4BF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22748A5-4610-7629-06A6-D713E85E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B8CBDBD-9F39-F8C3-7409-8AFB4B3F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B00FD9F-97D0-FD5E-2BDA-3DDB2F11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33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733F4FE-9ABA-6864-A188-FD31B81D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93DF1E5-2222-6CA5-5431-42FA5BA9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9999DBA-0612-CCCA-1550-39E7405E4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1FDC2-0FE2-40DE-AB51-A6CD913D5EE3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D708F28-CDD9-020C-33D6-C38FC6440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D72E480-17B6-C01E-1249-A931CAC1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C257-08EC-4E33-B15B-7E797D84EE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07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6" r:id="rId3"/>
    <p:sldLayoutId id="2147483688" r:id="rId4"/>
    <p:sldLayoutId id="2147483689" r:id="rId5"/>
    <p:sldLayoutId id="2147483699" r:id="rId6"/>
    <p:sldLayoutId id="2147483690" r:id="rId7"/>
    <p:sldLayoutId id="2147483701" r:id="rId8"/>
    <p:sldLayoutId id="2147483703" r:id="rId9"/>
    <p:sldLayoutId id="214748369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7A256E5-8C9D-26EB-B676-F7B728D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2511E61-0B19-3C27-9210-69F450CF6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3FBDA84-AC32-E202-759B-40BAEFBEF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8321-737D-4AD4-8338-B7E510FE1E0A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89E97B9-8665-5111-13FF-90920DE80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1B51D27-6466-1649-0593-4E19682D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9B3C-05CD-42D4-8DF4-9C0DF6CC5A9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022F5BCF-FE9E-440F-E8E2-39E3B37BE99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39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1C22DC6C-4C67-799B-E93E-E5516FF835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" y="7568"/>
            <a:ext cx="12192000" cy="6858000"/>
          </a:xfrm>
          <a:prstGeom prst="rect">
            <a:avLst/>
          </a:prstGeom>
        </p:spPr>
      </p:pic>
      <p:pic>
        <p:nvPicPr>
          <p:cNvPr id="8" name="Imagem 7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6602BEB5-025C-3FBC-C9F9-4454FCA105E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8506-6D4B-4884-97F8-887C97DC6220}" type="datetimeFigureOut">
              <a:rPr lang="pt-BR" smtClean="0"/>
              <a:pPr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C76D1-8A08-4B37-BA0E-3F78EBF871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927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B3C4934-B67A-64E8-0FD1-790C0D77468D}"/>
              </a:ext>
            </a:extLst>
          </p:cNvPr>
          <p:cNvSpPr txBox="1"/>
          <p:nvPr/>
        </p:nvSpPr>
        <p:spPr>
          <a:xfrm>
            <a:off x="901882" y="797522"/>
            <a:ext cx="9673431" cy="5262955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algn="ctr"/>
            <a:r>
              <a:rPr lang="pt-BR" sz="4800" b="1" dirty="0">
                <a:latin typeface="Poppins"/>
                <a:cs typeface="Poppins"/>
              </a:rPr>
              <a:t>O Poder da Negociação:</a:t>
            </a:r>
          </a:p>
          <a:p>
            <a:pPr algn="ctr"/>
            <a:endParaRPr lang="pt-BR" sz="4800" b="1" dirty="0">
              <a:latin typeface="Poppins"/>
              <a:cs typeface="Poppins"/>
            </a:endParaRPr>
          </a:p>
          <a:p>
            <a:pPr algn="ctr"/>
            <a:r>
              <a:rPr lang="pt-BR" sz="4800" b="1" dirty="0">
                <a:latin typeface="Poppins"/>
                <a:cs typeface="Poppins"/>
              </a:rPr>
              <a:t>conquistas e desafios do diálogo institucional no âmbito da MNNP</a:t>
            </a:r>
          </a:p>
          <a:p>
            <a:pPr algn="ctr"/>
            <a:endParaRPr lang="pt-BR" sz="4800" b="1" dirty="0">
              <a:latin typeface="Poppins"/>
              <a:cs typeface="Poppins"/>
            </a:endParaRPr>
          </a:p>
          <a:p>
            <a:pPr algn="ctr"/>
            <a:r>
              <a:rPr lang="pt-BR" sz="4800" b="1" dirty="0">
                <a:latin typeface="Poppins"/>
                <a:cs typeface="Poppins"/>
              </a:rPr>
              <a:t>SGP &amp; SRT</a:t>
            </a:r>
          </a:p>
        </p:txBody>
      </p:sp>
    </p:spTree>
    <p:extLst>
      <p:ext uri="{BB962C8B-B14F-4D97-AF65-F5344CB8AC3E}">
        <p14:creationId xmlns:p14="http://schemas.microsoft.com/office/powerpoint/2010/main" xmlns="" val="63366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92C91DCB-09CD-782D-9736-749D10F855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6" name="Imagem 25" descr="Uma imagem contendo lápis&#10;&#10;Descrição gerada automaticamente">
              <a:extLst>
                <a:ext uri="{FF2B5EF4-FFF2-40B4-BE49-F238E27FC236}">
                  <a16:creationId xmlns:a16="http://schemas.microsoft.com/office/drawing/2014/main" xmlns="" id="{3A49D0CB-6059-21A0-7E7A-4B026C8EFD3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Imagem 6" descr="Interface gráfica do usuário&#10;&#10;Descrição gerada automaticamente com confiança baixa">
              <a:extLst>
                <a:ext uri="{FF2B5EF4-FFF2-40B4-BE49-F238E27FC236}">
                  <a16:creationId xmlns:a16="http://schemas.microsoft.com/office/drawing/2014/main" xmlns="" id="{54AEA152-FD6D-16A3-9D1F-835F60309FE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0740" y="6002203"/>
              <a:ext cx="2576503" cy="581189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008E967-C458-461B-DA29-7BD7992968A1}"/>
              </a:ext>
            </a:extLst>
          </p:cNvPr>
          <p:cNvSpPr/>
          <p:nvPr/>
        </p:nvSpPr>
        <p:spPr>
          <a:xfrm>
            <a:off x="479943" y="426000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2D26B77-4D54-7CF3-6472-D5D03F352155}"/>
              </a:ext>
            </a:extLst>
          </p:cNvPr>
          <p:cNvSpPr txBox="1"/>
          <p:nvPr/>
        </p:nvSpPr>
        <p:spPr>
          <a:xfrm>
            <a:off x="882331" y="485575"/>
            <a:ext cx="1115846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RESULTADOS ESPERADOS COM A DEFINIÇÃO DAS DIRETRIZES</a:t>
            </a:r>
            <a:endParaRPr kumimoji="0" lang="pt-BR" sz="44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2E25353-E7DB-892E-C7F3-D9F3773F695C}"/>
              </a:ext>
            </a:extLst>
          </p:cNvPr>
          <p:cNvSpPr txBox="1"/>
          <p:nvPr/>
        </p:nvSpPr>
        <p:spPr>
          <a:xfrm>
            <a:off x="106515" y="1133578"/>
            <a:ext cx="1151927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Deixar claro para os órgãos, entidades e sindicatos a intencionalidade do MGI de organizar os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sistema de carreiras</a:t>
            </a: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;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Oferecer parâmetros e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subsídios para o processo de negociação </a:t>
            </a: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das Mesas Nacional e Específicas;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Desestimular</a:t>
            </a: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o envio de demandas ao MGI que contribuam para elevação da fragmentação do sistema de carreiras;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Desestimular</a:t>
            </a: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o envio de demandas ao MGI que aumentem ainda mais as assimetrias e discrepâncias remuneratórias existentes atualmente no sistema de carreiras;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Reduzir as barreiras à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mobilidade</a:t>
            </a: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dos servidores entre os diversos órgão e entidades;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Fortalecer a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atuação transversal </a:t>
            </a: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 planos e carreiras - por política e função do Estado; </a:t>
            </a:r>
            <a:endParaRPr kumimoji="0" lang="pt-BR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Estimular que futuras propostas de reestruturação de planos e carreiras apresentadas ao MGI contemplem: mecânicos de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valorização do servidor</a:t>
            </a: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, desenvolvimento contínuo do servidor; e</a:t>
            </a: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reconhecimento do mérito individual e de cooperação dentro das equipes.</a:t>
            </a:r>
          </a:p>
        </p:txBody>
      </p:sp>
    </p:spTree>
    <p:extLst>
      <p:ext uri="{BB962C8B-B14F-4D97-AF65-F5344CB8AC3E}">
        <p14:creationId xmlns:p14="http://schemas.microsoft.com/office/powerpoint/2010/main" xmlns="" val="406805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11CDE72-0FC4-84D3-4566-FFF8375BDB9C}"/>
              </a:ext>
            </a:extLst>
          </p:cNvPr>
          <p:cNvSpPr txBox="1"/>
          <p:nvPr/>
        </p:nvSpPr>
        <p:spPr>
          <a:xfrm>
            <a:off x="1419729" y="1447005"/>
            <a:ext cx="10250903" cy="3662517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Propostas 2024/2026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Simplificação e Aumento da Percepção de Justiça na Estrutura de Cargos e Remunerações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Poder Executivo Civil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E4D2238-3FFF-D50F-C216-96CCFF08A1E2}"/>
              </a:ext>
            </a:extLst>
          </p:cNvPr>
          <p:cNvSpPr txBox="1"/>
          <p:nvPr/>
        </p:nvSpPr>
        <p:spPr>
          <a:xfrm>
            <a:off x="9709003" y="5929692"/>
            <a:ext cx="2267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 panose="020F0502020204030204"/>
              </a:rPr>
              <a:t>Novembro/2023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DA754EB7-DF04-785E-5CB1-0AE2F0906C87}"/>
              </a:ext>
            </a:extLst>
          </p:cNvPr>
          <p:cNvCxnSpPr/>
          <p:nvPr/>
        </p:nvCxnSpPr>
        <p:spPr>
          <a:xfrm>
            <a:off x="1184643" y="1351422"/>
            <a:ext cx="0" cy="3545906"/>
          </a:xfrm>
          <a:prstGeom prst="line">
            <a:avLst/>
          </a:prstGeom>
          <a:ln w="57150">
            <a:solidFill>
              <a:srgbClr val="1D2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075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11CDE72-0FC4-84D3-4566-FFF8375BDB9C}"/>
              </a:ext>
            </a:extLst>
          </p:cNvPr>
          <p:cNvSpPr txBox="1"/>
          <p:nvPr/>
        </p:nvSpPr>
        <p:spPr>
          <a:xfrm>
            <a:off x="409779" y="716063"/>
            <a:ext cx="6505611" cy="523196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Motivação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156395E-01C3-208A-97D8-18A517245B30}"/>
              </a:ext>
            </a:extLst>
          </p:cNvPr>
          <p:cNvSpPr txBox="1"/>
          <p:nvPr/>
        </p:nvSpPr>
        <p:spPr>
          <a:xfrm>
            <a:off x="409779" y="1522397"/>
            <a:ext cx="10519478" cy="4231904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C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0"/>
              </a:rPr>
              <a:t>Excesso de tabelas, muitas em extinção, causando dificuldade de gestão do desempenho, progressões e promoções;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C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0"/>
              </a:rPr>
              <a:t>Grande número de parcelas remuneratórias, sem significado para a gestão;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C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0"/>
              </a:rPr>
              <a:t>Tabelas diferenciadas para cargos com atribuições iguais ou semelhantes;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C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0"/>
              </a:rPr>
              <a:t>Proporções variadas das Gratificações de Desempenho na Remuneração.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336672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Proposta de simplificação das tabelas remuneratórias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962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5196"/>
            <a:ext cx="10515600" cy="1325563"/>
          </a:xfrm>
        </p:spPr>
        <p:txBody>
          <a:bodyPr/>
          <a:lstStyle/>
          <a:p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‘Clusters’ atuais</a:t>
            </a:r>
            <a:endParaRPr lang="pt-BR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38200" y="1190007"/>
          <a:ext cx="10515600" cy="342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/>
        </p:nvGraphicFramePr>
        <p:xfrm>
          <a:off x="838200" y="4543426"/>
          <a:ext cx="10515600" cy="190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4005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1575047" y="1484835"/>
          <a:ext cx="9877148" cy="482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B9EE94-43B2-537C-3023-AE8B9F35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Cluster 1: Planos de Nível Superior</a:t>
            </a:r>
          </a:p>
        </p:txBody>
      </p:sp>
      <p:sp>
        <p:nvSpPr>
          <p:cNvPr id="5" name="Chave Dupla 4">
            <a:extLst>
              <a:ext uri="{FF2B5EF4-FFF2-40B4-BE49-F238E27FC236}">
                <a16:creationId xmlns:a16="http://schemas.microsoft.com/office/drawing/2014/main" xmlns="" id="{979B77F6-F784-AA15-E0C2-9413102BF67D}"/>
              </a:ext>
            </a:extLst>
          </p:cNvPr>
          <p:cNvSpPr/>
          <p:nvPr/>
        </p:nvSpPr>
        <p:spPr>
          <a:xfrm>
            <a:off x="3976078" y="1983154"/>
            <a:ext cx="4083537" cy="248138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DD5CDA0-69FC-1C46-4815-35CC78FF9EE4}"/>
              </a:ext>
            </a:extLst>
          </p:cNvPr>
          <p:cNvSpPr txBox="1"/>
          <p:nvPr/>
        </p:nvSpPr>
        <p:spPr>
          <a:xfrm>
            <a:off x="8528537" y="2852615"/>
            <a:ext cx="17953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Etapa 1: 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13 planos em 1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44 mil servidores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Custo: R$ 230 mi</a:t>
            </a:r>
          </a:p>
        </p:txBody>
      </p:sp>
    </p:spTree>
    <p:extLst>
      <p:ext uri="{BB962C8B-B14F-4D97-AF65-F5344CB8AC3E}">
        <p14:creationId xmlns:p14="http://schemas.microsoft.com/office/powerpoint/2010/main" xmlns="" val="66241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44348584-9FD0-4D6F-A6A9-C48B6D924C35}"/>
              </a:ext>
            </a:extLst>
          </p:cNvPr>
          <p:cNvGraphicFramePr>
            <a:graphicFrameLocks/>
          </p:cNvGraphicFramePr>
          <p:nvPr/>
        </p:nvGraphicFramePr>
        <p:xfrm>
          <a:off x="1037473" y="1435501"/>
          <a:ext cx="9960746" cy="508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have Dupla 4">
            <a:extLst>
              <a:ext uri="{FF2B5EF4-FFF2-40B4-BE49-F238E27FC236}">
                <a16:creationId xmlns:a16="http://schemas.microsoft.com/office/drawing/2014/main" xmlns="" id="{979B77F6-F784-AA15-E0C2-9413102BF67D}"/>
              </a:ext>
            </a:extLst>
          </p:cNvPr>
          <p:cNvSpPr/>
          <p:nvPr/>
        </p:nvSpPr>
        <p:spPr>
          <a:xfrm>
            <a:off x="3656477" y="1983154"/>
            <a:ext cx="5017005" cy="227481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DD5CDA0-69FC-1C46-4815-35CC78FF9EE4}"/>
              </a:ext>
            </a:extLst>
          </p:cNvPr>
          <p:cNvSpPr txBox="1"/>
          <p:nvPr/>
        </p:nvSpPr>
        <p:spPr>
          <a:xfrm>
            <a:off x="8777956" y="2843738"/>
            <a:ext cx="25145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Etapa 2a: 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13+4 planos em 1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44 mil + 1 mil servidores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Custo: em apuração</a:t>
            </a:r>
          </a:p>
        </p:txBody>
      </p:sp>
      <p:sp>
        <p:nvSpPr>
          <p:cNvPr id="4" name="Chave Dupla 3">
            <a:extLst>
              <a:ext uri="{FF2B5EF4-FFF2-40B4-BE49-F238E27FC236}">
                <a16:creationId xmlns:a16="http://schemas.microsoft.com/office/drawing/2014/main" xmlns="" id="{2BFB9C34-257B-D1BE-8128-D83AE345539A}"/>
              </a:ext>
            </a:extLst>
          </p:cNvPr>
          <p:cNvSpPr/>
          <p:nvPr/>
        </p:nvSpPr>
        <p:spPr>
          <a:xfrm>
            <a:off x="3661632" y="4352282"/>
            <a:ext cx="5713277" cy="1448154"/>
          </a:xfrm>
          <a:prstGeom prst="bracePair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30012A9-E5A6-C73E-5C54-58A00297C336}"/>
              </a:ext>
            </a:extLst>
          </p:cNvPr>
          <p:cNvSpPr txBox="1"/>
          <p:nvPr/>
        </p:nvSpPr>
        <p:spPr>
          <a:xfrm>
            <a:off x="9694086" y="4628380"/>
            <a:ext cx="21157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Etapa 2b: 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3 planos em 1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5,5 mil servidores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Custo: em apuração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F4FFF433-542E-205B-0A8E-D3985496F769}"/>
              </a:ext>
            </a:extLst>
          </p:cNvPr>
          <p:cNvSpPr/>
          <p:nvPr/>
        </p:nvSpPr>
        <p:spPr>
          <a:xfrm>
            <a:off x="1385455" y="1983154"/>
            <a:ext cx="1579418" cy="316701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FB4E8EFF-A28F-7881-3610-F2FDBFD5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Cluster 1: Planos de Nível Superior</a:t>
            </a:r>
          </a:p>
        </p:txBody>
      </p:sp>
    </p:spTree>
    <p:extLst>
      <p:ext uri="{BB962C8B-B14F-4D97-AF65-F5344CB8AC3E}">
        <p14:creationId xmlns:p14="http://schemas.microsoft.com/office/powerpoint/2010/main" xmlns="" val="335252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Cluster 2: Planos de Nível Intermediário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9A60FFB5-F5D1-EC4F-24FB-EC0842B7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1615736"/>
            <a:ext cx="10758996" cy="5175681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ETAPA 1: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Polícia Rodoviária – PEC NI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Polícia Federal – PEC NI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Quadro de Pessoal da Advocacia- Geral da União - AGU - NI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Servidores do PGPE em exercício na SPU / MP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Servidores do PGPE lotados e em efetivo exercício na CEPLAC/MAPA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Quadro de Pessoal do INMET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Instituto Brasileiro de Turismo – EMBRATUR</a:t>
            </a:r>
          </a:p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ETAPA 2: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Plano Especial de Cargos do Ministério da Fazenda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Plano Geral de Cargos do Poder Executivo - PGPE – NI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Previdência, da Saúde e do Trabalho - PST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Plano Especial de Cargos da Cultura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Hospital das Forças Armadas (</a:t>
            </a:r>
            <a:r>
              <a:rPr lang="pt-BR" sz="1200" dirty="0" err="1">
                <a:latin typeface="Poppins" panose="00000500000000000000" pitchFamily="2" charset="0"/>
                <a:cs typeface="Poppins" panose="00000500000000000000" pitchFamily="2" charset="0"/>
              </a:rPr>
              <a:t>adm</a:t>
            </a:r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Hospital das Forças Armadas (Saúde)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Plano de Carreira dos Cargos de Reforma e Desenvolvimento Agrário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Tabela dos Empregos Públicos HFA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Tabela dos Empregos Públicos endemias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ANISTIADOS</a:t>
            </a:r>
          </a:p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ETAPA 3: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Carreira Previdenciária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Plano de Classificação de Cargos - PCC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SEGURIDADE SOCIAL E DO TRABALHO</a:t>
            </a:r>
          </a:p>
        </p:txBody>
      </p:sp>
    </p:spTree>
    <p:extLst>
      <p:ext uri="{BB962C8B-B14F-4D97-AF65-F5344CB8AC3E}">
        <p14:creationId xmlns:p14="http://schemas.microsoft.com/office/powerpoint/2010/main" xmlns="" val="303108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Cluster 3: Planos de Nível auxiliar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9A60FFB5-F5D1-EC4F-24FB-EC0842B7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1615736"/>
            <a:ext cx="10758996" cy="5175681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ETAPA 1: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Polícia Federal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ANISTIADOS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Plano de Classificação de Cargos - PCC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Seguro Social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Instituto Brasileiro de Turismo - EMBRATUR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Plano de Carreira dos Cargos de Reforma e Desenvolvimento Agrário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SEGURIDADE SOCIAL E DO TRABALHO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Servidores do PGPE em exercício na SPU / MP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Hospital das Forças Armadas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Plano Geral de Cargos do Poder Executivo - PGPE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Plano Especial de Cargos da Cultura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Previdência, da Saúde e do Trabalho - PST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PREVIDENCIÁRIA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Polícia Rodoviária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Polícia Federal</a:t>
            </a:r>
          </a:p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(CEPLAC/MAPA)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Quadro de Pessoal do INMET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DENASUS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Quadro de Pessoal da Advocacia-Geral da União - AGU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Quadro de Pessoal da Fundação Nacional do Índio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MAPA Apoio - Auxiliar Operacional em Agropecuária</a:t>
            </a: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Plano Especial de Cargos do Ministério da Fazenda</a:t>
            </a:r>
          </a:p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ETAPA 2:</a:t>
            </a:r>
          </a:p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MAPA - Auxiliar de Laboratório</a:t>
            </a:r>
          </a:p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Imprensa Nacional</a:t>
            </a:r>
          </a:p>
          <a:p>
            <a:pPr marL="0" indent="0">
              <a:buNone/>
            </a:pPr>
            <a:endParaRPr lang="pt-BR" sz="1400" b="1" dirty="0">
              <a:solidFill>
                <a:schemeClr val="accent6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6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Cluster 4: Médicos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E9255F2B-762F-3E54-F902-4F28A30B4F8D}"/>
              </a:ext>
            </a:extLst>
          </p:cNvPr>
          <p:cNvGraphicFramePr>
            <a:graphicFrameLocks/>
          </p:cNvGraphicFramePr>
          <p:nvPr/>
        </p:nvGraphicFramePr>
        <p:xfrm>
          <a:off x="105984" y="1404957"/>
          <a:ext cx="11310699" cy="489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4417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156395E-01C3-208A-97D8-18A517245B30}"/>
              </a:ext>
            </a:extLst>
          </p:cNvPr>
          <p:cNvSpPr txBox="1"/>
          <p:nvPr/>
        </p:nvSpPr>
        <p:spPr>
          <a:xfrm>
            <a:off x="480467" y="1561506"/>
            <a:ext cx="11231065" cy="5893897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/>
              <a:buChar char="ü"/>
            </a:pPr>
            <a:r>
              <a:rPr lang="pt-BR" sz="2500" dirty="0"/>
              <a:t>Após 4 ou 6 anos (a depender da carreira) de congelamento nominal de salários, reajuste de </a:t>
            </a:r>
            <a:r>
              <a:rPr lang="pt-BR" sz="2500" b="1" dirty="0"/>
              <a:t>9% concedido a TODOS os servidores do Executivo </a:t>
            </a:r>
            <a:r>
              <a:rPr lang="pt-BR" sz="2500" dirty="0"/>
              <a:t>em maio, </a:t>
            </a:r>
            <a:r>
              <a:rPr lang="pt-BR" sz="2500" b="1" dirty="0"/>
              <a:t>inclusive carreiras melhor remuneradas (Jurídicas, PF, RFB, Ciclo de Gestão...)</a:t>
            </a:r>
            <a:endParaRPr lang="pt-BR" sz="2500" dirty="0"/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/>
              <a:buChar char="ü"/>
            </a:pPr>
            <a:r>
              <a:rPr lang="pt-BR" sz="2500" dirty="0"/>
              <a:t>Depois de 6 anos de congelamento no </a:t>
            </a:r>
            <a:r>
              <a:rPr lang="pt-BR" sz="2500" b="1" dirty="0"/>
              <a:t>Executivo</a:t>
            </a:r>
            <a:r>
              <a:rPr lang="pt-BR" sz="2500" dirty="0"/>
              <a:t>, reajuste de </a:t>
            </a:r>
            <a:r>
              <a:rPr lang="pt-BR" sz="2500" b="1" dirty="0"/>
              <a:t>43,6 % no auxílio alimentação </a:t>
            </a:r>
            <a:r>
              <a:rPr lang="pt-BR" sz="2500" dirty="0"/>
              <a:t>para </a:t>
            </a:r>
            <a:r>
              <a:rPr lang="pt-BR" sz="2500" b="1" dirty="0"/>
              <a:t>TODOS</a:t>
            </a:r>
            <a:r>
              <a:rPr lang="pt-BR" sz="2500" dirty="0"/>
              <a:t> os servidores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/>
              <a:buChar char="ü"/>
            </a:pPr>
            <a:r>
              <a:rPr lang="pt-BR" sz="2500" dirty="0"/>
              <a:t>Instituição do </a:t>
            </a:r>
            <a:r>
              <a:rPr lang="pt-BR" sz="2500" b="1" dirty="0"/>
              <a:t>Sistema de Negociação</a:t>
            </a:r>
            <a:r>
              <a:rPr lang="pt-BR" sz="2500" dirty="0"/>
              <a:t>:</a:t>
            </a:r>
          </a:p>
          <a:p>
            <a:pPr marL="742950" lvl="2" indent="-285750" algn="just">
              <a:spcBef>
                <a:spcPts val="1200"/>
              </a:spcBef>
              <a:spcAft>
                <a:spcPts val="600"/>
              </a:spcAft>
              <a:buFont typeface="Wingdings"/>
              <a:buChar char="ü"/>
            </a:pPr>
            <a:r>
              <a:rPr lang="pt-BR" sz="2300" dirty="0"/>
              <a:t>Mesa Nacional de Negociação Permanente; </a:t>
            </a:r>
          </a:p>
          <a:p>
            <a:pPr marL="742950" lvl="2" indent="-285750" algn="just">
              <a:spcBef>
                <a:spcPts val="1200"/>
              </a:spcBef>
              <a:spcAft>
                <a:spcPts val="600"/>
              </a:spcAft>
              <a:buFont typeface="Wingdings"/>
              <a:buChar char="ü"/>
            </a:pPr>
            <a:r>
              <a:rPr lang="pt-BR" sz="2300" dirty="0"/>
              <a:t>Mesas Específicas e Temporárias; e</a:t>
            </a:r>
          </a:p>
          <a:p>
            <a:pPr marL="742950" lvl="2" indent="-285750" algn="just">
              <a:spcBef>
                <a:spcPts val="1200"/>
              </a:spcBef>
              <a:spcAft>
                <a:spcPts val="600"/>
              </a:spcAft>
              <a:buFont typeface="Wingdings"/>
              <a:buChar char="ü"/>
            </a:pPr>
            <a:r>
              <a:rPr lang="pt-BR" sz="2300" dirty="0"/>
              <a:t>Mesas Setoriais</a:t>
            </a:r>
          </a:p>
          <a:p>
            <a:pPr marL="285750" lvl="1" indent="-285750" algn="just">
              <a:spcBef>
                <a:spcPts val="1200"/>
              </a:spcBef>
              <a:spcAft>
                <a:spcPts val="600"/>
              </a:spcAft>
              <a:buFont typeface="Wingdings"/>
              <a:buChar char="ü"/>
            </a:pPr>
            <a:r>
              <a:rPr lang="pt-BR" sz="2500" dirty="0"/>
              <a:t>Regulamentação da negociação coletiva - </a:t>
            </a:r>
            <a:r>
              <a:rPr lang="pt-BR" sz="2500" b="1" dirty="0"/>
              <a:t>Convenção nº 151 da OIT.</a:t>
            </a:r>
          </a:p>
          <a:p>
            <a:pPr marL="0" lvl="1" algn="just">
              <a:spcBef>
                <a:spcPts val="1200"/>
              </a:spcBef>
              <a:spcAft>
                <a:spcPts val="600"/>
              </a:spcAft>
            </a:pPr>
            <a:endParaRPr lang="pt-BR" sz="28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5B416FF-05D4-4EEE-D5B4-D258892EF5F0}"/>
              </a:ext>
            </a:extLst>
          </p:cNvPr>
          <p:cNvSpPr/>
          <p:nvPr/>
        </p:nvSpPr>
        <p:spPr>
          <a:xfrm>
            <a:off x="228931" y="651143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11CDE72-0FC4-84D3-4566-FFF8375BDB9C}"/>
              </a:ext>
            </a:extLst>
          </p:cNvPr>
          <p:cNvSpPr txBox="1"/>
          <p:nvPr/>
        </p:nvSpPr>
        <p:spPr>
          <a:xfrm>
            <a:off x="580108" y="652692"/>
            <a:ext cx="10990221" cy="954083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sz="2800" b="1" dirty="0">
                <a:solidFill>
                  <a:srgbClr val="3C3C3C"/>
                </a:solidFill>
                <a:latin typeface="Poppins"/>
                <a:ea typeface="+mj-ea"/>
                <a:cs typeface="Poppins"/>
              </a:rPr>
              <a:t>Servidores Civis do Poder Executivo:</a:t>
            </a:r>
          </a:p>
          <a:p>
            <a:pPr algn="just">
              <a:spcBef>
                <a:spcPct val="0"/>
              </a:spcBef>
            </a:pPr>
            <a:r>
              <a:rPr lang="pt-BR" sz="2800" b="1" dirty="0">
                <a:solidFill>
                  <a:srgbClr val="3C3C3C"/>
                </a:solidFill>
                <a:latin typeface="Poppins"/>
                <a:ea typeface="+mj-ea"/>
                <a:cs typeface="Poppins"/>
              </a:rPr>
              <a:t>medidas já adotadas pelo governo em 2023</a:t>
            </a:r>
            <a:endParaRPr lang="pt-BR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955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11CDE72-0FC4-84D3-4566-FFF8375BDB9C}"/>
              </a:ext>
            </a:extLst>
          </p:cNvPr>
          <p:cNvSpPr txBox="1"/>
          <p:nvPr/>
        </p:nvSpPr>
        <p:spPr>
          <a:xfrm>
            <a:off x="1419729" y="1447005"/>
            <a:ext cx="10250903" cy="3046964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Propostas 2024/2026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Transformação de Cargos Vagos e Obsoletos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Poder Executivo Civil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E4D2238-3FFF-D50F-C216-96CCFF08A1E2}"/>
              </a:ext>
            </a:extLst>
          </p:cNvPr>
          <p:cNvSpPr txBox="1"/>
          <p:nvPr/>
        </p:nvSpPr>
        <p:spPr>
          <a:xfrm>
            <a:off x="9709003" y="5929692"/>
            <a:ext cx="2267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 panose="020F0502020204030204"/>
              </a:rPr>
              <a:t>Novembro/2023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DA754EB7-DF04-785E-5CB1-0AE2F0906C87}"/>
              </a:ext>
            </a:extLst>
          </p:cNvPr>
          <p:cNvCxnSpPr/>
          <p:nvPr/>
        </p:nvCxnSpPr>
        <p:spPr>
          <a:xfrm>
            <a:off x="1184643" y="1351422"/>
            <a:ext cx="0" cy="3545906"/>
          </a:xfrm>
          <a:prstGeom prst="line">
            <a:avLst/>
          </a:prstGeom>
          <a:ln w="57150">
            <a:solidFill>
              <a:srgbClr val="1D2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6244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92C91DCB-09CD-782D-9736-749D10F855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6" name="Imagem 25" descr="Uma imagem contendo lápis&#10;&#10;Descrição gerada automaticamente">
              <a:extLst>
                <a:ext uri="{FF2B5EF4-FFF2-40B4-BE49-F238E27FC236}">
                  <a16:creationId xmlns:a16="http://schemas.microsoft.com/office/drawing/2014/main" xmlns="" id="{3A49D0CB-6059-21A0-7E7A-4B026C8EFD3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Imagem 6" descr="Interface gráfica do usuário&#10;&#10;Descrição gerada automaticamente com confiança baixa">
              <a:extLst>
                <a:ext uri="{FF2B5EF4-FFF2-40B4-BE49-F238E27FC236}">
                  <a16:creationId xmlns:a16="http://schemas.microsoft.com/office/drawing/2014/main" xmlns="" id="{54AEA152-FD6D-16A3-9D1F-835F60309FE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0740" y="6002203"/>
              <a:ext cx="2576503" cy="581189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751C164-9730-541A-576D-2D420A034904}"/>
              </a:ext>
            </a:extLst>
          </p:cNvPr>
          <p:cNvSpPr txBox="1"/>
          <p:nvPr/>
        </p:nvSpPr>
        <p:spPr>
          <a:xfrm>
            <a:off x="269631" y="472164"/>
            <a:ext cx="1147761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CARGOS EFETIVOS OCUPADOS E VAGOS POR ÓRGÃO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7E50638A-1C13-1B0B-9CD1-DBD0D317C454}"/>
              </a:ext>
            </a:extLst>
          </p:cNvPr>
          <p:cNvGraphicFramePr>
            <a:graphicFrameLocks noGrp="1"/>
          </p:cNvGraphicFramePr>
          <p:nvPr/>
        </p:nvGraphicFramePr>
        <p:xfrm>
          <a:off x="498766" y="1442149"/>
          <a:ext cx="5105046" cy="4674705"/>
        </p:xfrm>
        <a:graphic>
          <a:graphicData uri="http://schemas.openxmlformats.org/drawingml/2006/table">
            <a:tbl>
              <a:tblPr/>
              <a:tblGrid>
                <a:gridCol w="850841">
                  <a:extLst>
                    <a:ext uri="{9D8B030D-6E8A-4147-A177-3AD203B41FA5}">
                      <a16:colId xmlns:a16="http://schemas.microsoft.com/office/drawing/2014/main" xmlns="" val="3682217564"/>
                    </a:ext>
                  </a:extLst>
                </a:gridCol>
                <a:gridCol w="850841">
                  <a:extLst>
                    <a:ext uri="{9D8B030D-6E8A-4147-A177-3AD203B41FA5}">
                      <a16:colId xmlns:a16="http://schemas.microsoft.com/office/drawing/2014/main" xmlns="" val="1294456412"/>
                    </a:ext>
                  </a:extLst>
                </a:gridCol>
                <a:gridCol w="850841">
                  <a:extLst>
                    <a:ext uri="{9D8B030D-6E8A-4147-A177-3AD203B41FA5}">
                      <a16:colId xmlns:a16="http://schemas.microsoft.com/office/drawing/2014/main" xmlns="" val="402077500"/>
                    </a:ext>
                  </a:extLst>
                </a:gridCol>
                <a:gridCol w="850841">
                  <a:extLst>
                    <a:ext uri="{9D8B030D-6E8A-4147-A177-3AD203B41FA5}">
                      <a16:colId xmlns:a16="http://schemas.microsoft.com/office/drawing/2014/main" xmlns="" val="2533902893"/>
                    </a:ext>
                  </a:extLst>
                </a:gridCol>
                <a:gridCol w="850841">
                  <a:extLst>
                    <a:ext uri="{9D8B030D-6E8A-4147-A177-3AD203B41FA5}">
                      <a16:colId xmlns:a16="http://schemas.microsoft.com/office/drawing/2014/main" xmlns="" val="3700399066"/>
                    </a:ext>
                  </a:extLst>
                </a:gridCol>
                <a:gridCol w="850841">
                  <a:extLst>
                    <a:ext uri="{9D8B030D-6E8A-4147-A177-3AD203B41FA5}">
                      <a16:colId xmlns:a16="http://schemas.microsoft.com/office/drawing/2014/main" xmlns="" val="460876918"/>
                    </a:ext>
                  </a:extLst>
                </a:gridCol>
              </a:tblGrid>
              <a:tr h="480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Órgão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Cargos Ocupados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Cargos Ocupados (%)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Cargos Vagos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Cargos Vagos (%)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 de Cargos Aprovados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8652511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26.652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37,70%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44.049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62,30%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70.701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4011659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233.714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85,38%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40.006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14,62%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273.720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7089265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5.802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14,13%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35.247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85,87%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41.049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9185722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MTP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26.411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46,08%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30.905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53,92%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57.316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5004528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MD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5.887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26,36%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16.444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73,64%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22.331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931977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MPO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4.695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37,04%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7.980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62,96%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12.675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1510149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28.547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78,53%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7.804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21,47%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36.351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1601464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MAPA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4.805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43,43%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6.258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56,57%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11.063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3829381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MCTIC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5.687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48,13%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6.130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51,87%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11.817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783886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SIPEC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6.061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6.061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2341703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5.075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47,69%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5.566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52,31%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10.641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4118668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MJ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29.781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87,22%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4.364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12,78%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34.145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3641765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4.696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52,45%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4.257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47,55%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8.953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8417435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MDA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1.802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32,62%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3.723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67,38%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5.525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734932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CGU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2.179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42,97%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2.892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57,03%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5.071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3339245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B2FCC1F7-F536-CDC3-A4FD-7B7D754E75A6}"/>
              </a:ext>
            </a:extLst>
          </p:cNvPr>
          <p:cNvGraphicFramePr>
            <a:graphicFrameLocks noGrp="1"/>
          </p:cNvGraphicFramePr>
          <p:nvPr/>
        </p:nvGraphicFramePr>
        <p:xfrm>
          <a:off x="5839337" y="1465595"/>
          <a:ext cx="5680482" cy="4311817"/>
        </p:xfrm>
        <a:graphic>
          <a:graphicData uri="http://schemas.openxmlformats.org/drawingml/2006/table">
            <a:tbl>
              <a:tblPr/>
              <a:tblGrid>
                <a:gridCol w="946747">
                  <a:extLst>
                    <a:ext uri="{9D8B030D-6E8A-4147-A177-3AD203B41FA5}">
                      <a16:colId xmlns:a16="http://schemas.microsoft.com/office/drawing/2014/main" xmlns="" val="1832361972"/>
                    </a:ext>
                  </a:extLst>
                </a:gridCol>
                <a:gridCol w="946747">
                  <a:extLst>
                    <a:ext uri="{9D8B030D-6E8A-4147-A177-3AD203B41FA5}">
                      <a16:colId xmlns:a16="http://schemas.microsoft.com/office/drawing/2014/main" xmlns="" val="2428112157"/>
                    </a:ext>
                  </a:extLst>
                </a:gridCol>
                <a:gridCol w="946747">
                  <a:extLst>
                    <a:ext uri="{9D8B030D-6E8A-4147-A177-3AD203B41FA5}">
                      <a16:colId xmlns:a16="http://schemas.microsoft.com/office/drawing/2014/main" xmlns="" val="1569651728"/>
                    </a:ext>
                  </a:extLst>
                </a:gridCol>
                <a:gridCol w="946747">
                  <a:extLst>
                    <a:ext uri="{9D8B030D-6E8A-4147-A177-3AD203B41FA5}">
                      <a16:colId xmlns:a16="http://schemas.microsoft.com/office/drawing/2014/main" xmlns="" val="1485292132"/>
                    </a:ext>
                  </a:extLst>
                </a:gridCol>
                <a:gridCol w="946747">
                  <a:extLst>
                    <a:ext uri="{9D8B030D-6E8A-4147-A177-3AD203B41FA5}">
                      <a16:colId xmlns:a16="http://schemas.microsoft.com/office/drawing/2014/main" xmlns="" val="2517813361"/>
                    </a:ext>
                  </a:extLst>
                </a:gridCol>
                <a:gridCol w="946747">
                  <a:extLst>
                    <a:ext uri="{9D8B030D-6E8A-4147-A177-3AD203B41FA5}">
                      <a16:colId xmlns:a16="http://schemas.microsoft.com/office/drawing/2014/main" xmlns="" val="1669823499"/>
                    </a:ext>
                  </a:extLst>
                </a:gridCol>
              </a:tblGrid>
              <a:tr h="4881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Órgão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Cargos Ocupados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Cargos Ocupados (%)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Cargos Vagos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Cargos Vagos (%)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Total de Cargos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287851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2.478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46,27%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2.878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53,73%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5.356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7395419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MPI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23,41%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2.388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76,59%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3.118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964404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MDIC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2.481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51,56%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48,44%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4.812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6554905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1.961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45,84%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2.317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54,16%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4.278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8286976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MIDR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39,08%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1.766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60,92%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2.899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2887519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MINC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2.084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64,66%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35,34%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3.223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0852425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DPU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56,08%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43,92%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972834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MTUR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25,77%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74,23%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7200554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MDS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37,58%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62,42%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8646412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MGI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3.625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95,50%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3.796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9604111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MDH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39,33%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60,67%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9698262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87,50%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8095805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97,92%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2,08%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9089113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MCID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961326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402.308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62,94%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236.870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37,06%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639.178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5924849"/>
                  </a:ext>
                </a:extLst>
              </a:tr>
              <a:tr h="194785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Excluídos os cargos em extinção, com concurso vedado e de natureza especial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882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6037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92C91DCB-09CD-782D-9736-749D10F855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6" name="Imagem 25" descr="Uma imagem contendo lápis&#10;&#10;Descrição gerada automaticamente">
              <a:extLst>
                <a:ext uri="{FF2B5EF4-FFF2-40B4-BE49-F238E27FC236}">
                  <a16:creationId xmlns:a16="http://schemas.microsoft.com/office/drawing/2014/main" xmlns="" id="{3A49D0CB-6059-21A0-7E7A-4B026C8EFD3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Imagem 6" descr="Interface gráfica do usuário&#10;&#10;Descrição gerada automaticamente com confiança baixa">
              <a:extLst>
                <a:ext uri="{FF2B5EF4-FFF2-40B4-BE49-F238E27FC236}">
                  <a16:creationId xmlns:a16="http://schemas.microsoft.com/office/drawing/2014/main" xmlns="" id="{54AEA152-FD6D-16A3-9D1F-835F60309FE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0740" y="6002203"/>
              <a:ext cx="2576503" cy="581189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1C4076A-D842-61D3-5231-47B9668FCF01}"/>
              </a:ext>
            </a:extLst>
          </p:cNvPr>
          <p:cNvSpPr txBox="1"/>
          <p:nvPr/>
        </p:nvSpPr>
        <p:spPr>
          <a:xfrm>
            <a:off x="175847" y="348990"/>
            <a:ext cx="1157139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CARGOS EFETIVOS VAGOS POR NÍVEL DE ESCOLARIDADE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377E8CD6-F6C4-62D1-E0EF-7306479B3F4F}"/>
              </a:ext>
            </a:extLst>
          </p:cNvPr>
          <p:cNvGraphicFramePr>
            <a:graphicFrameLocks noGrp="1"/>
          </p:cNvGraphicFramePr>
          <p:nvPr/>
        </p:nvGraphicFramePr>
        <p:xfrm>
          <a:off x="760021" y="1000700"/>
          <a:ext cx="9773390" cy="5652630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1954678">
                  <a:extLst>
                    <a:ext uri="{9D8B030D-6E8A-4147-A177-3AD203B41FA5}">
                      <a16:colId xmlns:a16="http://schemas.microsoft.com/office/drawing/2014/main" xmlns="" val="864346509"/>
                    </a:ext>
                  </a:extLst>
                </a:gridCol>
                <a:gridCol w="1954678">
                  <a:extLst>
                    <a:ext uri="{9D8B030D-6E8A-4147-A177-3AD203B41FA5}">
                      <a16:colId xmlns:a16="http://schemas.microsoft.com/office/drawing/2014/main" xmlns="" val="1257429955"/>
                    </a:ext>
                  </a:extLst>
                </a:gridCol>
                <a:gridCol w="1954678">
                  <a:extLst>
                    <a:ext uri="{9D8B030D-6E8A-4147-A177-3AD203B41FA5}">
                      <a16:colId xmlns:a16="http://schemas.microsoft.com/office/drawing/2014/main" xmlns="" val="4266865052"/>
                    </a:ext>
                  </a:extLst>
                </a:gridCol>
                <a:gridCol w="1954678">
                  <a:extLst>
                    <a:ext uri="{9D8B030D-6E8A-4147-A177-3AD203B41FA5}">
                      <a16:colId xmlns:a16="http://schemas.microsoft.com/office/drawing/2014/main" xmlns="" val="4106109137"/>
                    </a:ext>
                  </a:extLst>
                </a:gridCol>
                <a:gridCol w="1954678">
                  <a:extLst>
                    <a:ext uri="{9D8B030D-6E8A-4147-A177-3AD203B41FA5}">
                      <a16:colId xmlns:a16="http://schemas.microsoft.com/office/drawing/2014/main" xmlns="" val="1547693231"/>
                    </a:ext>
                  </a:extLst>
                </a:gridCol>
              </a:tblGrid>
              <a:tr h="165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ÓRGÃO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NA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NI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TOTAL</a:t>
                      </a: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343295396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MTP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22.630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8.275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30.905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682958533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MS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13.191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30.858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44.049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585108088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MD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10.645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5.799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16.444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3306693808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MEC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8.171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31.835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40.006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173296579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MPO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6.787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1.193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7.980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88214532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ME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98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6.187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28.962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35.247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2274852290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SIPEC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3.938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2.122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6.061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4079773811"/>
                  </a:ext>
                </a:extLst>
              </a:tr>
              <a:tr h="1761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MAPA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390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3.777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2.091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6.258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887608661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MCTIC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3.126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3.004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6.130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3877537933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PR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2.873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4.931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7.804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883016282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MT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2.743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1.514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4.257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3382935185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MMA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2.605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2.961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5.566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554873072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MPI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2.009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379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2.388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3274896353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CGU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1.652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1.240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2.892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2610774910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MJ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1.451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2.913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4.364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2356004914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MME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1.123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1.194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2.317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4256313834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MDA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1.119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2.604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3.723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2047676368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MDIC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1.081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1.250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2.331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511959712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MRE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814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2.064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2.878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843548568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MIDR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694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1.072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1.766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415379788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MTUR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475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199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674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788083393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MINC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412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727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1.139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786287600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DPU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257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621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878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3150157223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MDS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252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326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578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3247440248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MCOM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8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2991354092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MGI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168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171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2824982951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MDH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54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54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1789865465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MPA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pt-BR" sz="1200" b="1" u="none" strike="noStrike" kern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809568934"/>
                  </a:ext>
                </a:extLst>
              </a:tr>
              <a:tr h="1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489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98.023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138.358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236.870</a:t>
                      </a:r>
                      <a:endParaRPr lang="pt-BR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" marR="5541" marT="5541" marB="0" anchor="ctr"/>
                </a:tc>
                <a:extLst>
                  <a:ext uri="{0D108BD9-81ED-4DB2-BD59-A6C34878D82A}">
                    <a16:rowId xmlns:a16="http://schemas.microsoft.com/office/drawing/2014/main" xmlns="" val="3215655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7070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BAFC11E1-7E2D-E52E-6A70-25FB34925D67}"/>
              </a:ext>
            </a:extLst>
          </p:cNvPr>
          <p:cNvSpPr/>
          <p:nvPr/>
        </p:nvSpPr>
        <p:spPr>
          <a:xfrm>
            <a:off x="1199034" y="1331094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92C91DCB-09CD-782D-9736-749D10F855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6" name="Imagem 25" descr="Uma imagem contendo lápis&#10;&#10;Descrição gerada automaticamente">
              <a:extLst>
                <a:ext uri="{FF2B5EF4-FFF2-40B4-BE49-F238E27FC236}">
                  <a16:creationId xmlns:a16="http://schemas.microsoft.com/office/drawing/2014/main" xmlns="" id="{3A49D0CB-6059-21A0-7E7A-4B026C8EFD3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Imagem 6" descr="Interface gráfica do usuário&#10;&#10;Descrição gerada automaticamente com confiança baixa">
              <a:extLst>
                <a:ext uri="{FF2B5EF4-FFF2-40B4-BE49-F238E27FC236}">
                  <a16:creationId xmlns:a16="http://schemas.microsoft.com/office/drawing/2014/main" xmlns="" id="{54AEA152-FD6D-16A3-9D1F-835F60309FE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0740" y="6002203"/>
              <a:ext cx="2576503" cy="581189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DA9C07B-0690-7805-6705-BF65DAE6D672}"/>
              </a:ext>
            </a:extLst>
          </p:cNvPr>
          <p:cNvSpPr txBox="1"/>
          <p:nvPr/>
        </p:nvSpPr>
        <p:spPr>
          <a:xfrm>
            <a:off x="601087" y="431051"/>
            <a:ext cx="1114615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PONTOS DE ALERTA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FFD3D69-CD76-7530-D8F9-74B3506F7FE9}"/>
              </a:ext>
            </a:extLst>
          </p:cNvPr>
          <p:cNvSpPr txBox="1"/>
          <p:nvPr/>
        </p:nvSpPr>
        <p:spPr>
          <a:xfrm>
            <a:off x="762000" y="1508433"/>
            <a:ext cx="109852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Para transformação de cargos vagos: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considerar as autorizações e o planejamento de concurso público; ​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priorizar cargos vagos de nível intermediário e nível auxiliar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definindo um percentual máximo de cargos de nível intermediário que poderão ser transformados ou extintos;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preservar os cargos de nível superior para a gestão e modernização do sistema de carreiras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articular com os órgãos setoriais para mitigar possíveis prejuízos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não considerados; e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avaliar impacto sobre a reestruturação de carreiras.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37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765" y="2820802"/>
            <a:ext cx="5392469" cy="12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89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54AEA152-FD6D-16A3-9D1F-835F60309F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0740" y="6002203"/>
            <a:ext cx="2576503" cy="581189"/>
          </a:xfrm>
          <a:prstGeom prst="rect">
            <a:avLst/>
          </a:prstGeom>
        </p:spPr>
      </p:pic>
      <p:pic>
        <p:nvPicPr>
          <p:cNvPr id="26" name="Imagem 25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3A49D0CB-6059-21A0-7E7A-4B026C8EFD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008E967-C458-461B-DA29-7BD7992968A1}"/>
              </a:ext>
            </a:extLst>
          </p:cNvPr>
          <p:cNvSpPr/>
          <p:nvPr/>
        </p:nvSpPr>
        <p:spPr>
          <a:xfrm>
            <a:off x="479943" y="426000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2D26B77-4D54-7CF3-6472-D5D03F352155}"/>
              </a:ext>
            </a:extLst>
          </p:cNvPr>
          <p:cNvSpPr txBox="1"/>
          <p:nvPr/>
        </p:nvSpPr>
        <p:spPr>
          <a:xfrm>
            <a:off x="831642" y="489228"/>
            <a:ext cx="68205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ADE8A3A-4FB6-CB37-5EFB-E4629770DA77}"/>
              </a:ext>
            </a:extLst>
          </p:cNvPr>
          <p:cNvSpPr txBox="1"/>
          <p:nvPr/>
        </p:nvSpPr>
        <p:spPr>
          <a:xfrm>
            <a:off x="880236" y="564042"/>
            <a:ext cx="10428543" cy="954083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Demandas apresentadas nas mesas de negociação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Poppins"/>
              <a:ea typeface="Calibri"/>
              <a:cs typeface="Poppins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1FA41AED-5279-6BB8-4963-53345C2E03FC}"/>
              </a:ext>
            </a:extLst>
          </p:cNvPr>
          <p:cNvSpPr txBox="1"/>
          <p:nvPr/>
        </p:nvSpPr>
        <p:spPr>
          <a:xfrm>
            <a:off x="409779" y="1513105"/>
            <a:ext cx="10417259" cy="4231904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C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85 pedidos de instalação de Mesas Específicas e Temporárias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 para discussão de reestruturação de carreiras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C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Demandas variadas e reiteradas de </a:t>
            </a: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reajuste remuneratório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, totalizando, até o momento, cerca de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R$ 20 bilhões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C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Multiplicidade de pedidos de </a:t>
            </a: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bônus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(RFB e MTE como referência): MAPA, BACEN, CVM, SUSEP, STN, CGU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etc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/>
              <a:ea typeface="Calibri"/>
              <a:cs typeface="Poppin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C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Necessidade de conciliar diferentes expectativas em um contexto sensível para implementação do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novo arcabouço fiscal</a:t>
            </a:r>
          </a:p>
        </p:txBody>
      </p:sp>
    </p:spTree>
    <p:extLst>
      <p:ext uri="{BB962C8B-B14F-4D97-AF65-F5344CB8AC3E}">
        <p14:creationId xmlns:p14="http://schemas.microsoft.com/office/powerpoint/2010/main" xmlns="" val="110438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156395E-01C3-208A-97D8-18A517245B30}"/>
              </a:ext>
            </a:extLst>
          </p:cNvPr>
          <p:cNvSpPr txBox="1"/>
          <p:nvPr/>
        </p:nvSpPr>
        <p:spPr>
          <a:xfrm>
            <a:off x="339264" y="1304225"/>
            <a:ext cx="11245442" cy="4093404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marL="628650" marR="0" lvl="0" indent="-6286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Alongamento das carreiras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Incluir níveis acima e abaixo da tabela (quando necessário)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Impacto mínimo em 2024 – apenas criação dos novos níveis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Criar regras para acesso ao nível superior que contemplem apenas servidores ativos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Receita e Delegados PF não podem se descolar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Bônus da Receita – reserva de orçamento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5B416FF-05D4-4EEE-D5B4-D258892EF5F0}"/>
              </a:ext>
            </a:extLst>
          </p:cNvPr>
          <p:cNvSpPr/>
          <p:nvPr/>
        </p:nvSpPr>
        <p:spPr>
          <a:xfrm>
            <a:off x="228931" y="651143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11CDE72-0FC4-84D3-4566-FFF8375BDB9C}"/>
              </a:ext>
            </a:extLst>
          </p:cNvPr>
          <p:cNvSpPr txBox="1"/>
          <p:nvPr/>
        </p:nvSpPr>
        <p:spPr>
          <a:xfrm>
            <a:off x="580108" y="716063"/>
            <a:ext cx="10990221" cy="523196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Lógica das negociações</a:t>
            </a:r>
          </a:p>
        </p:txBody>
      </p:sp>
      <p:pic>
        <p:nvPicPr>
          <p:cNvPr id="8" name="Imagem 7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3A49D0CB-6059-21A0-7E7A-4B026C8EFD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1D350040-37B8-89F8-CA6B-527BE7405656}"/>
              </a:ext>
            </a:extLst>
          </p:cNvPr>
          <p:cNvSpPr/>
          <p:nvPr/>
        </p:nvSpPr>
        <p:spPr>
          <a:xfrm>
            <a:off x="593923" y="414563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5719EB6-D5DE-BAB3-51C7-DCCDA3DF4F0E}"/>
              </a:ext>
            </a:extLst>
          </p:cNvPr>
          <p:cNvSpPr txBox="1"/>
          <p:nvPr/>
        </p:nvSpPr>
        <p:spPr>
          <a:xfrm>
            <a:off x="956657" y="449055"/>
            <a:ext cx="10990221" cy="523196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MESAS ESPECÍFICAS ABERTAS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3345DFEA-F63B-82B4-FDA7-D4B75380F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3685408"/>
              </p:ext>
            </p:extLst>
          </p:nvPr>
        </p:nvGraphicFramePr>
        <p:xfrm>
          <a:off x="1109854" y="1105105"/>
          <a:ext cx="10282949" cy="5702367"/>
        </p:xfrm>
        <a:graphic>
          <a:graphicData uri="http://schemas.openxmlformats.org/drawingml/2006/table">
            <a:tbl>
              <a:tblPr/>
              <a:tblGrid>
                <a:gridCol w="1272399">
                  <a:extLst>
                    <a:ext uri="{9D8B030D-6E8A-4147-A177-3AD203B41FA5}">
                      <a16:colId xmlns:a16="http://schemas.microsoft.com/office/drawing/2014/main" xmlns="" val="4178162145"/>
                    </a:ext>
                  </a:extLst>
                </a:gridCol>
                <a:gridCol w="3007894">
                  <a:extLst>
                    <a:ext uri="{9D8B030D-6E8A-4147-A177-3AD203B41FA5}">
                      <a16:colId xmlns:a16="http://schemas.microsoft.com/office/drawing/2014/main" xmlns="" val="4107183758"/>
                    </a:ext>
                  </a:extLst>
                </a:gridCol>
                <a:gridCol w="6002656">
                  <a:extLst>
                    <a:ext uri="{9D8B030D-6E8A-4147-A177-3AD203B41FA5}">
                      <a16:colId xmlns:a16="http://schemas.microsoft.com/office/drawing/2014/main" xmlns="" val="3114655031"/>
                    </a:ext>
                  </a:extLst>
                </a:gridCol>
              </a:tblGrid>
              <a:tr h="4217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Mesa Específica e Temporária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de Atuação Governamental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Específica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605281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Indigenista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Cargos da FUNAI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098401"/>
                  </a:ext>
                </a:extLst>
              </a:tr>
              <a:tr h="4150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Regulação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Agências Reguladoras - ANM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5428282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Cargos administrativos dos IFES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792152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Carreira do Magistério Federal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3504782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Justiça e Segurança Pública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Polícia Federal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665395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Justiça e Segurança Pública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Polícia Rodoviária Federal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8848037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Justiça e Segurança Pública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Polícia Penal Federal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5226864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Suporte Administrativo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PGPE, PECs Setoriais e ATA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7499106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Suporte Administrativo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Previdência, Saúde e Trabalho (PST)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9312461"/>
                  </a:ext>
                </a:extLst>
              </a:tr>
              <a:tr h="2811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da Informação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Analistas de Tecnologia da Informação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4980993"/>
                  </a:ext>
                </a:extLst>
              </a:tr>
              <a:tr h="2811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Políticas Sociais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Analistas Técnicos de Políticas Sociais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63483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Economia e Finanças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BACEN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5504879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Economia e Finanças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1520470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Economia e Finanças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SUSEP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7277566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Regulação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Agências Reguladoras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9492808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 e Pecuária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0953681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Meio Ambiente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IBAMA 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ICMBio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6260875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Informação Pública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IBGE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8826009"/>
                  </a:ext>
                </a:extLst>
              </a:tr>
              <a:tr h="5623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Saúde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HFA/FUNASA/Combate às Endemias/ Hospital Central do Exército (HCE) e Hospital Militar de Área de São Paulo (HMASP)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413089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Desenvolvimento Agrário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INCRA e MDA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1263164"/>
                  </a:ext>
                </a:extLst>
              </a:tr>
              <a:tr h="140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Ciência, Tecnologia e Inovação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MCTI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65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655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156395E-01C3-208A-97D8-18A517245B30}"/>
              </a:ext>
            </a:extLst>
          </p:cNvPr>
          <p:cNvSpPr txBox="1"/>
          <p:nvPr/>
        </p:nvSpPr>
        <p:spPr>
          <a:xfrm>
            <a:off x="339264" y="1304225"/>
            <a:ext cx="11245442" cy="4093404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marL="628650" marR="0" lvl="0" indent="-6286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Alongamento das carreiras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Incluir níveis acima e abaixo da tabela (quando necessário)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Impacto mínimo em 2024 – apenas criação dos novos níveis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Criar regras para acesso ao nível superior que contemplem apenas servidores ativos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Receita e Delegados PF não podem se descolar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Bônus da Receita – reserva de orçamento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5B416FF-05D4-4EEE-D5B4-D258892EF5F0}"/>
              </a:ext>
            </a:extLst>
          </p:cNvPr>
          <p:cNvSpPr/>
          <p:nvPr/>
        </p:nvSpPr>
        <p:spPr>
          <a:xfrm>
            <a:off x="228931" y="651143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11CDE72-0FC4-84D3-4566-FFF8375BDB9C}"/>
              </a:ext>
            </a:extLst>
          </p:cNvPr>
          <p:cNvSpPr txBox="1"/>
          <p:nvPr/>
        </p:nvSpPr>
        <p:spPr>
          <a:xfrm>
            <a:off x="580108" y="716063"/>
            <a:ext cx="10990221" cy="523196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Lógica das negociações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92C91DCB-09CD-782D-9736-749D10F8557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m 7" descr="Uma imagem contendo lápis&#10;&#10;Descrição gerada automaticamente">
              <a:extLst>
                <a:ext uri="{FF2B5EF4-FFF2-40B4-BE49-F238E27FC236}">
                  <a16:creationId xmlns:a16="http://schemas.microsoft.com/office/drawing/2014/main" xmlns="" id="{3A49D0CB-6059-21A0-7E7A-4B026C8EFD3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Imagem 8" descr="Interface gráfica do usuário&#10;&#10;Descrição gerada automaticamente com confiança baixa">
              <a:extLst>
                <a:ext uri="{FF2B5EF4-FFF2-40B4-BE49-F238E27FC236}">
                  <a16:creationId xmlns:a16="http://schemas.microsoft.com/office/drawing/2014/main" xmlns="" id="{54AEA152-FD6D-16A3-9D1F-835F60309FE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0740" y="6002203"/>
              <a:ext cx="2576503" cy="581189"/>
            </a:xfrm>
            <a:prstGeom prst="rect">
              <a:avLst/>
            </a:prstGeom>
          </p:spPr>
        </p:pic>
      </p:grp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4982CEE0-6B4A-16EF-F8BC-D9276554B7D9}"/>
              </a:ext>
            </a:extLst>
          </p:cNvPr>
          <p:cNvGraphicFramePr>
            <a:graphicFrameLocks noGrp="1"/>
          </p:cNvGraphicFramePr>
          <p:nvPr/>
        </p:nvGraphicFramePr>
        <p:xfrm>
          <a:off x="1866247" y="1955321"/>
          <a:ext cx="8107747" cy="265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387">
                  <a:extLst>
                    <a:ext uri="{9D8B030D-6E8A-4147-A177-3AD203B41FA5}">
                      <a16:colId xmlns:a16="http://schemas.microsoft.com/office/drawing/2014/main" xmlns="" val="3511754549"/>
                    </a:ext>
                  </a:extLst>
                </a:gridCol>
                <a:gridCol w="2539963">
                  <a:extLst>
                    <a:ext uri="{9D8B030D-6E8A-4147-A177-3AD203B41FA5}">
                      <a16:colId xmlns:a16="http://schemas.microsoft.com/office/drawing/2014/main" xmlns="" val="1891916427"/>
                    </a:ext>
                  </a:extLst>
                </a:gridCol>
                <a:gridCol w="2362397">
                  <a:extLst>
                    <a:ext uri="{9D8B030D-6E8A-4147-A177-3AD203B41FA5}">
                      <a16:colId xmlns:a16="http://schemas.microsoft.com/office/drawing/2014/main" xmlns="" val="2514600035"/>
                    </a:ext>
                  </a:extLst>
                </a:gridCol>
              </a:tblGrid>
              <a:tr h="438077"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Em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Anualizado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116010"/>
                  </a:ext>
                </a:extLst>
              </a:tr>
              <a:tr h="444161">
                <a:tc>
                  <a:txBody>
                    <a:bodyPr/>
                    <a:lstStyle/>
                    <a:p>
                      <a:r>
                        <a:rPr lang="pt-BR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ANM (</a:t>
                      </a:r>
                      <a:r>
                        <a:rPr lang="pt-BR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jan</a:t>
                      </a:r>
                      <a:r>
                        <a:rPr lang="pt-BR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/24)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R$ 50.111.990</a:t>
                      </a:r>
                      <a:endParaRPr lang="pt-BR" sz="16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R$ 50.111.990</a:t>
                      </a:r>
                      <a:endParaRPr lang="pt-BR" sz="16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5309531"/>
                  </a:ext>
                </a:extLst>
              </a:tr>
              <a:tr h="444161">
                <a:tc>
                  <a:txBody>
                    <a:bodyPr/>
                    <a:lstStyle/>
                    <a:p>
                      <a:r>
                        <a:rPr lang="pt-BR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FUNAI (</a:t>
                      </a:r>
                      <a:r>
                        <a:rPr lang="pt-BR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jan</a:t>
                      </a:r>
                      <a:r>
                        <a:rPr lang="pt-BR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/24)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R$ 47.566.901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R$ 47.566.901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6470976"/>
                  </a:ext>
                </a:extLst>
              </a:tr>
              <a:tr h="444161">
                <a:tc>
                  <a:txBody>
                    <a:bodyPr/>
                    <a:lstStyle/>
                    <a:p>
                      <a:r>
                        <a:rPr lang="pt-BR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ATPS (</a:t>
                      </a:r>
                      <a:r>
                        <a:rPr lang="pt-BR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jan</a:t>
                      </a:r>
                      <a:r>
                        <a:rPr lang="pt-BR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/24)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R$ 12.789.027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R$ 12.789.027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0304078"/>
                  </a:ext>
                </a:extLst>
              </a:tr>
              <a:tr h="444161">
                <a:tc>
                  <a:txBody>
                    <a:bodyPr/>
                    <a:lstStyle/>
                    <a:p>
                      <a:r>
                        <a:rPr lang="pt-BR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ATI (</a:t>
                      </a:r>
                      <a:r>
                        <a:rPr lang="pt-BR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jan</a:t>
                      </a:r>
                      <a:r>
                        <a:rPr lang="pt-BR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/24)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R$ 38.398.379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R$ 38.398.379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0397954"/>
                  </a:ext>
                </a:extLst>
              </a:tr>
              <a:tr h="444161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R$ 148.866.297</a:t>
                      </a:r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R$ 148.866.297</a:t>
                      </a:r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5284000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1D350040-37B8-89F8-CA6B-527BE7405656}"/>
              </a:ext>
            </a:extLst>
          </p:cNvPr>
          <p:cNvSpPr/>
          <p:nvPr/>
        </p:nvSpPr>
        <p:spPr>
          <a:xfrm>
            <a:off x="381331" y="803543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5719EB6-D5DE-BAB3-51C7-DCCDA3DF4F0E}"/>
              </a:ext>
            </a:extLst>
          </p:cNvPr>
          <p:cNvSpPr txBox="1"/>
          <p:nvPr/>
        </p:nvSpPr>
        <p:spPr>
          <a:xfrm>
            <a:off x="732508" y="868463"/>
            <a:ext cx="10990221" cy="523196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TERMOS DE ACORDO CELEBRADOS</a:t>
            </a:r>
          </a:p>
        </p:txBody>
      </p:sp>
    </p:spTree>
    <p:extLst>
      <p:ext uri="{BB962C8B-B14F-4D97-AF65-F5344CB8AC3E}">
        <p14:creationId xmlns:p14="http://schemas.microsoft.com/office/powerpoint/2010/main" xmlns="" val="208401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11CDE72-0FC4-84D3-4566-FFF8375BDB9C}"/>
              </a:ext>
            </a:extLst>
          </p:cNvPr>
          <p:cNvSpPr txBox="1"/>
          <p:nvPr/>
        </p:nvSpPr>
        <p:spPr>
          <a:xfrm>
            <a:off x="1373720" y="1447005"/>
            <a:ext cx="10164561" cy="3231630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prstClr val="black"/>
                </a:solidFill>
                <a:latin typeface="Poppins"/>
                <a:cs typeface="Poppins"/>
              </a:rPr>
              <a:t>Propostas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2024/2026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b="1" dirty="0">
              <a:solidFill>
                <a:prstClr val="black"/>
              </a:solidFill>
              <a:latin typeface="Poppins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FF0000"/>
                </a:solidFill>
                <a:latin typeface="Poppins"/>
                <a:cs typeface="Poppins"/>
              </a:rPr>
              <a:t>Diretrizes de Carreiras na Visão do MGI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Poder Executivo Civil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E4D2238-3FFF-D50F-C216-96CCFF08A1E2}"/>
              </a:ext>
            </a:extLst>
          </p:cNvPr>
          <p:cNvSpPr txBox="1"/>
          <p:nvPr/>
        </p:nvSpPr>
        <p:spPr>
          <a:xfrm>
            <a:off x="9793224" y="5929692"/>
            <a:ext cx="2267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 panose="020F0502020204030204"/>
              </a:rPr>
              <a:t>Novembro/2023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DA754EB7-DF04-785E-5CB1-0AE2F0906C87}"/>
              </a:ext>
            </a:extLst>
          </p:cNvPr>
          <p:cNvCxnSpPr/>
          <p:nvPr/>
        </p:nvCxnSpPr>
        <p:spPr>
          <a:xfrm>
            <a:off x="1184643" y="1351422"/>
            <a:ext cx="0" cy="3545906"/>
          </a:xfrm>
          <a:prstGeom prst="line">
            <a:avLst/>
          </a:prstGeom>
          <a:ln w="57150">
            <a:solidFill>
              <a:srgbClr val="1D2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128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54AEA152-FD6D-16A3-9D1F-835F60309F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0740" y="6002203"/>
            <a:ext cx="2576503" cy="581189"/>
          </a:xfrm>
          <a:prstGeom prst="rect">
            <a:avLst/>
          </a:prstGeom>
        </p:spPr>
      </p:pic>
      <p:pic>
        <p:nvPicPr>
          <p:cNvPr id="26" name="Imagem 25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3A49D0CB-6059-21A0-7E7A-4B026C8EFD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008E967-C458-461B-DA29-7BD7992968A1}"/>
              </a:ext>
            </a:extLst>
          </p:cNvPr>
          <p:cNvSpPr/>
          <p:nvPr/>
        </p:nvSpPr>
        <p:spPr>
          <a:xfrm>
            <a:off x="479943" y="426000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2D26B77-4D54-7CF3-6472-D5D03F352155}"/>
              </a:ext>
            </a:extLst>
          </p:cNvPr>
          <p:cNvSpPr txBox="1"/>
          <p:nvPr/>
        </p:nvSpPr>
        <p:spPr>
          <a:xfrm>
            <a:off x="831642" y="489228"/>
            <a:ext cx="68205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ADE8A3A-4FB6-CB37-5EFB-E4629770DA77}"/>
              </a:ext>
            </a:extLst>
          </p:cNvPr>
          <p:cNvSpPr txBox="1"/>
          <p:nvPr/>
        </p:nvSpPr>
        <p:spPr>
          <a:xfrm>
            <a:off x="832736" y="564042"/>
            <a:ext cx="10428543" cy="523196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CONTEXTUALIZAÇÃO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6F22D4C4-B074-2C17-46EB-E3C4C8F91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315" y="208557"/>
            <a:ext cx="2378303" cy="5364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16B06A8-0059-5E0B-78EE-E78280197AC2}"/>
              </a:ext>
            </a:extLst>
          </p:cNvPr>
          <p:cNvSpPr txBox="1"/>
          <p:nvPr/>
        </p:nvSpPr>
        <p:spPr>
          <a:xfrm>
            <a:off x="837704" y="1464960"/>
            <a:ext cx="1086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Atualmente são 43 planos de cargos, 117 carreiras, contendo mais de 2.000 cargos efetivos, com mais de 250 tabelas remuneratórias diferentes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 Poder Executivo Federal.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92DE7B6-8D78-59A0-5719-B647017E3E3B}"/>
              </a:ext>
            </a:extLst>
          </p:cNvPr>
          <p:cNvSpPr txBox="1"/>
          <p:nvPr/>
        </p:nvSpPr>
        <p:spPr>
          <a:xfrm>
            <a:off x="446452" y="1410358"/>
            <a:ext cx="43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CF6748A-FB6E-D379-9A27-9A4BFA81CE77}"/>
              </a:ext>
            </a:extLst>
          </p:cNvPr>
          <p:cNvSpPr txBox="1"/>
          <p:nvPr/>
        </p:nvSpPr>
        <p:spPr>
          <a:xfrm>
            <a:off x="880235" y="2439524"/>
            <a:ext cx="1086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Complexidade do Sistema de Carreiras dificulta a gestão e a racionalização.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85BF21E-62FC-5CC9-9A3B-CFFEEFE7790D}"/>
              </a:ext>
            </a:extLst>
          </p:cNvPr>
          <p:cNvSpPr txBox="1"/>
          <p:nvPr/>
        </p:nvSpPr>
        <p:spPr>
          <a:xfrm>
            <a:off x="444757" y="2256937"/>
            <a:ext cx="43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E6401C4-9655-BCBF-8AA0-B46B286386E0}"/>
              </a:ext>
            </a:extLst>
          </p:cNvPr>
          <p:cNvSpPr txBox="1"/>
          <p:nvPr/>
        </p:nvSpPr>
        <p:spPr>
          <a:xfrm>
            <a:off x="456193" y="3109109"/>
            <a:ext cx="43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2C956CE-7A14-00FF-72E7-53A1770968C2}"/>
              </a:ext>
            </a:extLst>
          </p:cNvPr>
          <p:cNvSpPr txBox="1"/>
          <p:nvPr/>
        </p:nvSpPr>
        <p:spPr>
          <a:xfrm>
            <a:off x="915422" y="3150668"/>
            <a:ext cx="1086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Recebimento de mais de 60 demandas de reestruturação de carreiras pela SGP e mais de 50 demandas oriundas de entidades sindicais pela SRT.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96CFBEC-7A6B-8C6F-4C38-638C2C07F242}"/>
              </a:ext>
            </a:extLst>
          </p:cNvPr>
          <p:cNvSpPr txBox="1"/>
          <p:nvPr/>
        </p:nvSpPr>
        <p:spPr>
          <a:xfrm>
            <a:off x="444756" y="4648029"/>
            <a:ext cx="43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ECE0171-C968-80C7-56DA-6DB1606B3347}"/>
              </a:ext>
            </a:extLst>
          </p:cNvPr>
          <p:cNvSpPr txBox="1"/>
          <p:nvPr/>
        </p:nvSpPr>
        <p:spPr>
          <a:xfrm>
            <a:off x="915422" y="4655901"/>
            <a:ext cx="1086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Necessidade de definir diretrizes que possam orientar os órgãos, entidades e sindicatos quando da elaboração das propostas de criação ou reestruturação de planos, carreiras e cargos efetivos.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363EE68-8B8C-63CA-E9FE-908DC6FCBE90}"/>
              </a:ext>
            </a:extLst>
          </p:cNvPr>
          <p:cNvSpPr txBox="1"/>
          <p:nvPr/>
        </p:nvSpPr>
        <p:spPr>
          <a:xfrm>
            <a:off x="445429" y="3891004"/>
            <a:ext cx="43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FE08C77-890E-BB8A-B28B-793D79434D4F}"/>
              </a:ext>
            </a:extLst>
          </p:cNvPr>
          <p:cNvSpPr txBox="1"/>
          <p:nvPr/>
        </p:nvSpPr>
        <p:spPr>
          <a:xfrm>
            <a:off x="918708" y="4064529"/>
            <a:ext cx="1086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Inexistência de diretrizes claras para orientar as decisões relativas ao Sistema de Carreiras.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91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3845BB5-DF4F-D7F2-6FF1-E83B4AC3E0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484" y="927184"/>
            <a:ext cx="10732169" cy="52041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3512310-B6EA-9181-917D-250F66A28C86}"/>
              </a:ext>
            </a:extLst>
          </p:cNvPr>
          <p:cNvSpPr txBox="1"/>
          <p:nvPr/>
        </p:nvSpPr>
        <p:spPr>
          <a:xfrm>
            <a:off x="1008384" y="526657"/>
            <a:ext cx="107560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algn="ctr"/>
            <a:r>
              <a:rPr lang="pt-BR" sz="2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Poppins"/>
              </a:rPr>
              <a:t>O Caos Conceitual do atual sistema de planos, cargos e carreiras da APF</a:t>
            </a:r>
          </a:p>
        </p:txBody>
      </p:sp>
    </p:spTree>
    <p:extLst>
      <p:ext uri="{BB962C8B-B14F-4D97-AF65-F5344CB8AC3E}">
        <p14:creationId xmlns:p14="http://schemas.microsoft.com/office/powerpoint/2010/main" xmlns="" val="289429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92C91DCB-09CD-782D-9736-749D10F855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6" name="Imagem 25" descr="Uma imagem contendo lápis&#10;&#10;Descrição gerada automaticamente">
              <a:extLst>
                <a:ext uri="{FF2B5EF4-FFF2-40B4-BE49-F238E27FC236}">
                  <a16:creationId xmlns:a16="http://schemas.microsoft.com/office/drawing/2014/main" xmlns="" id="{3A49D0CB-6059-21A0-7E7A-4B026C8EFD3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Imagem 6" descr="Interface gráfica do usuário&#10;&#10;Descrição gerada automaticamente com confiança baixa">
              <a:extLst>
                <a:ext uri="{FF2B5EF4-FFF2-40B4-BE49-F238E27FC236}">
                  <a16:creationId xmlns:a16="http://schemas.microsoft.com/office/drawing/2014/main" xmlns="" id="{54AEA152-FD6D-16A3-9D1F-835F60309FE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0740" y="6002203"/>
              <a:ext cx="2576503" cy="581189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008E967-C458-461B-DA29-7BD7992968A1}"/>
              </a:ext>
            </a:extLst>
          </p:cNvPr>
          <p:cNvSpPr/>
          <p:nvPr/>
        </p:nvSpPr>
        <p:spPr>
          <a:xfrm>
            <a:off x="479943" y="426000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2D26B77-4D54-7CF3-6472-D5D03F352155}"/>
              </a:ext>
            </a:extLst>
          </p:cNvPr>
          <p:cNvSpPr txBox="1"/>
          <p:nvPr/>
        </p:nvSpPr>
        <p:spPr>
          <a:xfrm>
            <a:off x="882331" y="485575"/>
            <a:ext cx="1075608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ESCOPO DA PORTARIA DO MGI</a:t>
            </a:r>
            <a:r>
              <a:rPr lang="pt-BR" sz="2800" spc="0" dirty="0">
                <a:solidFill>
                  <a:prstClr val="black"/>
                </a:solidFill>
                <a:latin typeface="Poppins"/>
                <a:cs typeface="Poppins"/>
              </a:rPr>
              <a:t> PARA A DEFINIÇÃO DAS DIRETRIZES GERAIS DE CARREIRAS NA APF</a:t>
            </a:r>
            <a:endParaRPr kumimoji="0" lang="pt-BR" sz="44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2E25353-E7DB-892E-C7F3-D9F3773F695C}"/>
              </a:ext>
            </a:extLst>
          </p:cNvPr>
          <p:cNvSpPr txBox="1"/>
          <p:nvPr/>
        </p:nvSpPr>
        <p:spPr>
          <a:xfrm>
            <a:off x="233661" y="1700194"/>
            <a:ext cx="1151358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excelência na prestação de serviços;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gestão dinâmica da força de trabalho;</a:t>
            </a: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priorização das atividades estratégicas e complexas;</a:t>
            </a: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promoção da movimentação de pessoal para garantir melhor alocação da força de trabalho;</a:t>
            </a: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valorização e desenvolvimento contínuo do servidor;</a:t>
            </a: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reconhecimento do mérito individual e de cooperação dentro das equipes;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simplificação do conjunto de planos, carreiras e cargos efetivos;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agrupamento de carreiras com atribuições semelhantes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; e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priorização de planos, carreiras e cargos efetivos que possam atuar de modo transversal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550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593fd1-edbd-49c8-aa8a-ea3dc6aa1b82" xsi:nil="true"/>
    <lcf76f155ced4ddcb4097134ff3c332f xmlns="a4c0faf0-6253-4b3a-9761-dcc84deebd70">
      <Terms xmlns="http://schemas.microsoft.com/office/infopath/2007/PartnerControls"/>
    </lcf76f155ced4ddcb4097134ff3c332f>
    <SharedWithUsers xmlns="24593fd1-edbd-49c8-aa8a-ea3dc6aa1b82">
      <UserInfo>
        <DisplayName>Delciene Aparecida Oliveira Pereira</DisplayName>
        <AccountId>78</AccountId>
        <AccountType/>
      </UserInfo>
      <UserInfo>
        <DisplayName>EDUARDO VIANA ALMAS</DisplayName>
        <AccountId>120</AccountId>
        <AccountType/>
      </UserInfo>
      <UserInfo>
        <DisplayName>SUELI ARAUJO DE AMORIM LOPES</DisplayName>
        <AccountId>121</AccountId>
        <AccountType/>
      </UserInfo>
      <UserInfo>
        <DisplayName>CLEONICE SOUSA DE OLIVEIRA</DisplayName>
        <AccountId>19</AccountId>
        <AccountType/>
      </UserInfo>
      <UserInfo>
        <DisplayName>ANA CARLA DE MORAIS ANDRADE BARBOSA</DisplayName>
        <AccountId>44</AccountId>
        <AccountType/>
      </UserInfo>
      <UserInfo>
        <DisplayName>CAMILA PINHEIRO POZZER</DisplayName>
        <AccountId>122</AccountId>
        <AccountType/>
      </UserInfo>
      <UserInfo>
        <DisplayName>ANDREA MARIA RAMPANI</DisplayName>
        <AccountId>123</AccountId>
        <AccountType/>
      </UserInfo>
      <UserInfo>
        <DisplayName>Juliana Mota Loureiro</DisplayName>
        <AccountId>13</AccountId>
        <AccountType/>
      </UserInfo>
      <UserInfo>
        <DisplayName>PRISCILA DE FIGUEIREDO AQUINO CARDOSO</DisplayName>
        <AccountId>10</AccountId>
        <AccountType/>
      </UserInfo>
      <UserInfo>
        <DisplayName>Alan Angelo Franca Paschoalino</DisplayName>
        <AccountId>74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1C3CAEEE1FC94487D05F8B7D48BC5C" ma:contentTypeVersion="12" ma:contentTypeDescription="Crie um novo documento." ma:contentTypeScope="" ma:versionID="4358ab2ba154bf0a9f489089fc5beae6">
  <xsd:schema xmlns:xsd="http://www.w3.org/2001/XMLSchema" xmlns:xs="http://www.w3.org/2001/XMLSchema" xmlns:p="http://schemas.microsoft.com/office/2006/metadata/properties" xmlns:ns2="a4c0faf0-6253-4b3a-9761-dcc84deebd70" xmlns:ns3="24593fd1-edbd-49c8-aa8a-ea3dc6aa1b82" targetNamespace="http://schemas.microsoft.com/office/2006/metadata/properties" ma:root="true" ma:fieldsID="2f813902df92c5a16327f8e9976dc8e0" ns2:_="" ns3:_="">
    <xsd:import namespace="a4c0faf0-6253-4b3a-9761-dcc84deebd70"/>
    <xsd:import namespace="24593fd1-edbd-49c8-aa8a-ea3dc6aa1b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0faf0-6253-4b3a-9761-dcc84deeb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93fd1-edbd-49c8-aa8a-ea3dc6aa1b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e925a23-d78a-4d9c-b088-e437b7591899}" ma:internalName="TaxCatchAll" ma:showField="CatchAllData" ma:web="24593fd1-edbd-49c8-aa8a-ea3dc6aa1b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845AEB-FBF9-4E70-A003-F99217084B26}">
  <ds:schemaRefs>
    <ds:schemaRef ds:uri="http://schemas.microsoft.com/office/2006/metadata/properties"/>
    <ds:schemaRef ds:uri="http://www.w3.org/2000/xmlns/"/>
    <ds:schemaRef ds:uri="24593fd1-edbd-49c8-aa8a-ea3dc6aa1b82"/>
    <ds:schemaRef ds:uri="http://www.w3.org/2001/XMLSchema-instance"/>
    <ds:schemaRef ds:uri="a4c0faf0-6253-4b3a-9761-dcc84deebd70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5BCC21-7545-45E2-8042-81E7BCDAE8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95678C-B451-463B-81E0-B03841E2802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4c0faf0-6253-4b3a-9761-dcc84deebd70"/>
    <ds:schemaRef ds:uri="24593fd1-edbd-49c8-aa8a-ea3dc6aa1b8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1831</Words>
  <Application>Microsoft Office PowerPoint</Application>
  <PresentationFormat>Personalizar</PresentationFormat>
  <Paragraphs>650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Tema do Office</vt:lpstr>
      <vt:lpstr>1_Tema do Office</vt:lpstr>
      <vt:lpstr>2_Tema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Proposta de simplificação das tabelas remuneratórias</vt:lpstr>
      <vt:lpstr>‘Clusters’ atuais</vt:lpstr>
      <vt:lpstr>Cluster 1: Planos de Nível Superior</vt:lpstr>
      <vt:lpstr>Cluster 1: Planos de Nível Superior</vt:lpstr>
      <vt:lpstr>Cluster 2: Planos de Nível Intermediário</vt:lpstr>
      <vt:lpstr>Cluster 3: Planos de Nível auxiliar</vt:lpstr>
      <vt:lpstr>Cluster 4: Médicos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 Okamura</dc:creator>
  <cp:lastModifiedBy>fatima</cp:lastModifiedBy>
  <cp:revision>140</cp:revision>
  <cp:lastPrinted>2023-08-23T13:57:11Z</cp:lastPrinted>
  <dcterms:created xsi:type="dcterms:W3CDTF">2023-01-05T11:17:30Z</dcterms:created>
  <dcterms:modified xsi:type="dcterms:W3CDTF">2023-11-17T21:08:46Z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0x010100F31C3CAEEE1FC94487D05F8B7D48BC5C</vt:lpwstr>
  </property>
  <property fmtid="{D5CDD505-2E9C-101B-9397-08002B2CF9AE}" pid="3" name="MediaServiceImageTags">
    <vt:lpwstr/>
  </property>
</Properties>
</file>